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sldIdLst>
    <p:sldId id="257" r:id="rId2"/>
    <p:sldId id="266" r:id="rId3"/>
    <p:sldId id="258" r:id="rId4"/>
    <p:sldId id="259" r:id="rId5"/>
    <p:sldId id="260" r:id="rId6"/>
    <p:sldId id="261" r:id="rId7"/>
    <p:sldId id="262" r:id="rId8"/>
    <p:sldId id="263" r:id="rId9"/>
    <p:sldId id="264" r:id="rId10"/>
    <p:sldId id="268" r:id="rId11"/>
    <p:sldId id="265" r:id="rId12"/>
    <p:sldId id="274" r:id="rId13"/>
    <p:sldId id="294" r:id="rId14"/>
    <p:sldId id="289" r:id="rId15"/>
    <p:sldId id="283" r:id="rId16"/>
    <p:sldId id="295" r:id="rId17"/>
    <p:sldId id="287" r:id="rId18"/>
    <p:sldId id="269" r:id="rId19"/>
    <p:sldId id="275" r:id="rId20"/>
    <p:sldId id="291" r:id="rId21"/>
    <p:sldId id="292" r:id="rId22"/>
    <p:sldId id="279" r:id="rId23"/>
    <p:sldId id="278" r:id="rId24"/>
    <p:sldId id="298" r:id="rId25"/>
    <p:sldId id="299" r:id="rId26"/>
    <p:sldId id="286" r:id="rId27"/>
    <p:sldId id="273" r:id="rId28"/>
    <p:sldId id="285" r:id="rId29"/>
    <p:sldId id="293" r:id="rId30"/>
    <p:sldId id="288" r:id="rId31"/>
    <p:sldId id="281" r:id="rId32"/>
    <p:sldId id="290" r:id="rId33"/>
    <p:sldId id="300" r:id="rId34"/>
    <p:sldId id="296"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18C"/>
    <a:srgbClr val="81A75E"/>
    <a:srgbClr val="82E698"/>
    <a:srgbClr val="638961"/>
    <a:srgbClr val="47AC9E"/>
    <a:srgbClr val="8988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32" autoAdjust="0"/>
    <p:restoredTop sz="81181" autoAdjust="0"/>
  </p:normalViewPr>
  <p:slideViewPr>
    <p:cSldViewPr snapToGrid="0" snapToObjects="1">
      <p:cViewPr>
        <p:scale>
          <a:sx n="59" d="100"/>
          <a:sy n="59" d="100"/>
        </p:scale>
        <p:origin x="2760" y="1104"/>
      </p:cViewPr>
      <p:guideLst>
        <p:guide orient="horz" pos="2160"/>
        <p:guide pos="2880"/>
      </p:guideLst>
    </p:cSldViewPr>
  </p:slideViewPr>
  <p:outlineViewPr>
    <p:cViewPr>
      <p:scale>
        <a:sx n="33" d="100"/>
        <a:sy n="33" d="100"/>
      </p:scale>
      <p:origin x="0" y="520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6B90D3-E037-A44D-88E6-CF96B6E75FB9}" type="datetimeFigureOut">
              <a:rPr lang="en-US" smtClean="0"/>
              <a:t>8/11/15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EE9E23-F904-D44D-9345-F4BD61AF6130}" type="slidenum">
              <a:rPr lang="en-US" smtClean="0"/>
              <a:t>‹#›</a:t>
            </a:fld>
            <a:endParaRPr lang="en-US"/>
          </a:p>
        </p:txBody>
      </p:sp>
    </p:spTree>
    <p:extLst>
      <p:ext uri="{BB962C8B-B14F-4D97-AF65-F5344CB8AC3E}">
        <p14:creationId xmlns:p14="http://schemas.microsoft.com/office/powerpoint/2010/main" val="34857977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Groucho</a:t>
            </a:r>
            <a:r>
              <a:rPr lang="en-US" dirty="0" smtClean="0"/>
              <a:t> mediates long-range</a:t>
            </a:r>
            <a:r>
              <a:rPr lang="en-US" baseline="0" dirty="0" smtClean="0"/>
              <a:t> repression. The idea of long-range repression can be demonstrated in the following diagram. A transcription factor binds an CRM leading to a specific spatial expression pattern. An independent transcription factor binds to another enhancer element, at a distance of greater than 1 kb, and leads to a different specific spatial expression pattern. If Gro is recruited by one of these transcription factors, it can lead to the repression of all enhancer elements driving expression of the gene. This is in contrast to short-range repressors that mediate repression of single enhancer elements over a few hundred bps.</a:t>
            </a:r>
            <a:endParaRPr lang="en-US" dirty="0"/>
          </a:p>
        </p:txBody>
      </p:sp>
      <p:sp>
        <p:nvSpPr>
          <p:cNvPr id="4" name="Slide Number Placeholder 3"/>
          <p:cNvSpPr>
            <a:spLocks noGrp="1"/>
          </p:cNvSpPr>
          <p:nvPr>
            <p:ph type="sldNum" sz="quarter" idx="10"/>
          </p:nvPr>
        </p:nvSpPr>
        <p:spPr/>
        <p:txBody>
          <a:bodyPr/>
          <a:lstStyle/>
          <a:p>
            <a:fld id="{CA993B19-8EBB-477D-B311-77AD6C6E80E0}" type="slidenum">
              <a:rPr lang="en-US" smtClean="0"/>
              <a:pPr/>
              <a:t>4</a:t>
            </a:fld>
            <a:endParaRPr lang="en-US"/>
          </a:p>
        </p:txBody>
      </p:sp>
    </p:spTree>
    <p:extLst>
      <p:ext uri="{BB962C8B-B14F-4D97-AF65-F5344CB8AC3E}">
        <p14:creationId xmlns:p14="http://schemas.microsoft.com/office/powerpoint/2010/main" val="846930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14:37) -----</a:t>
            </a:r>
          </a:p>
          <a:p>
            <a:r>
              <a:rPr lang="en-US"/>
              <a:t>Integrate Tontonoz lab paper (title or abstract) before this slide (show title and type out last sentence of abstract)</a:t>
            </a:r>
          </a:p>
          <a:p>
            <a:endParaRPr lang="en-US"/>
          </a:p>
          <a:p>
            <a:r>
              <a:rPr lang="en-US"/>
              <a:t>Title: RNA-seq suggests Gro is a dedicated repressor in Drosophila</a:t>
            </a:r>
          </a:p>
        </p:txBody>
      </p:sp>
      <p:sp>
        <p:nvSpPr>
          <p:cNvPr id="4" name="Slide Number Placeholder 3"/>
          <p:cNvSpPr>
            <a:spLocks noGrp="1"/>
          </p:cNvSpPr>
          <p:nvPr>
            <p:ph type="sldNum" sz="quarter" idx="10"/>
          </p:nvPr>
        </p:nvSpPr>
        <p:spPr/>
        <p:txBody>
          <a:bodyPr/>
          <a:lstStyle/>
          <a:p>
            <a:fld id="{D7EE9E23-F904-D44D-9345-F4BD61AF6130}" type="slidenum">
              <a:rPr lang="en-US" smtClean="0"/>
              <a:t>14</a:t>
            </a:fld>
            <a:endParaRPr lang="en-US"/>
          </a:p>
        </p:txBody>
      </p:sp>
    </p:spTree>
    <p:extLst>
      <p:ext uri="{BB962C8B-B14F-4D97-AF65-F5344CB8AC3E}">
        <p14:creationId xmlns:p14="http://schemas.microsoft.com/office/powerpoint/2010/main" val="1091323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15:03) -----</a:t>
            </a:r>
          </a:p>
          <a:p>
            <a:r>
              <a:rPr lang="en-US"/>
              <a:t>Fonts darker and larger</a:t>
            </a:r>
          </a:p>
        </p:txBody>
      </p:sp>
      <p:sp>
        <p:nvSpPr>
          <p:cNvPr id="4" name="Slide Number Placeholder 3"/>
          <p:cNvSpPr>
            <a:spLocks noGrp="1"/>
          </p:cNvSpPr>
          <p:nvPr>
            <p:ph type="sldNum" sz="quarter" idx="10"/>
          </p:nvPr>
        </p:nvSpPr>
        <p:spPr/>
        <p:txBody>
          <a:bodyPr/>
          <a:lstStyle/>
          <a:p>
            <a:fld id="{D7EE9E23-F904-D44D-9345-F4BD61AF6130}" type="slidenum">
              <a:rPr lang="en-US" smtClean="0"/>
              <a:t>15</a:t>
            </a:fld>
            <a:endParaRPr lang="en-US"/>
          </a:p>
        </p:txBody>
      </p:sp>
    </p:spTree>
    <p:extLst>
      <p:ext uri="{BB962C8B-B14F-4D97-AF65-F5344CB8AC3E}">
        <p14:creationId xmlns:p14="http://schemas.microsoft.com/office/powerpoint/2010/main" val="2866514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a:t>
            </a:r>
            <a:r>
              <a:rPr lang="en-US" baseline="0" dirty="0" smtClean="0"/>
              <a:t> careful in comparisons to "wild-type"</a:t>
            </a:r>
          </a:p>
          <a:p>
            <a:r>
              <a:rPr lang="en-US" baseline="0" dirty="0" err="1" smtClean="0"/>
              <a:t>Replot</a:t>
            </a:r>
            <a:r>
              <a:rPr lang="en-US" baseline="0" dirty="0" smtClean="0"/>
              <a:t> and PCA w/o </a:t>
            </a:r>
            <a:r>
              <a:rPr lang="en-US" baseline="0" dirty="0" err="1" smtClean="0"/>
              <a:t>polyA</a:t>
            </a:r>
            <a:r>
              <a:rPr lang="en-US" baseline="0" dirty="0" smtClean="0"/>
              <a:t> transcripts</a:t>
            </a:r>
            <a:endParaRPr lang="en-US" dirty="0" smtClean="0"/>
          </a:p>
          <a:p>
            <a:endParaRPr lang="en-US" dirty="0" smtClean="0"/>
          </a:p>
          <a:p>
            <a:endParaRPr lang="en-US" dirty="0"/>
          </a:p>
          <a:p>
            <a:r>
              <a:rPr lang="en-US" dirty="0"/>
              <a:t>----- Meeting Notes (2/25/15 11:21) -----</a:t>
            </a:r>
          </a:p>
          <a:p>
            <a:r>
              <a:rPr lang="en-US" dirty="0"/>
              <a:t>Move nascent-</a:t>
            </a:r>
            <a:r>
              <a:rPr lang="en-US" dirty="0" err="1"/>
              <a:t>seq</a:t>
            </a:r>
            <a:r>
              <a:rPr lang="en-US" dirty="0"/>
              <a:t> to </a:t>
            </a:r>
            <a:r>
              <a:rPr lang="en-US" dirty="0" err="1"/>
              <a:t>rna-seq</a:t>
            </a:r>
            <a:r>
              <a:rPr lang="en-US" dirty="0"/>
              <a:t> (and conformation of transcription rates)</a:t>
            </a:r>
          </a:p>
          <a:p>
            <a:endParaRPr lang="en-US" dirty="0"/>
          </a:p>
          <a:p>
            <a:r>
              <a:rPr lang="en-US" dirty="0"/>
              <a:t>PCA analysis</a:t>
            </a:r>
          </a:p>
          <a:p>
            <a:endParaRPr lang="en-US" dirty="0"/>
          </a:p>
          <a:p>
            <a:r>
              <a:rPr lang="en-US" dirty="0"/>
              <a:t>Black lab paper for nascent-</a:t>
            </a:r>
            <a:r>
              <a:rPr lang="en-US" dirty="0" err="1"/>
              <a:t>seq</a:t>
            </a:r>
            <a:endParaRPr lang="en-US" dirty="0"/>
          </a:p>
          <a:p>
            <a:r>
              <a:rPr lang="en-US" dirty="0"/>
              <a:t>----- Meeting Notes (3/2/15 15:03) -----</a:t>
            </a:r>
          </a:p>
          <a:p>
            <a:r>
              <a:rPr lang="en-US" dirty="0"/>
              <a:t>Characteristics of DE genes (potentially non-</a:t>
            </a:r>
            <a:r>
              <a:rPr lang="en-US" dirty="0" err="1"/>
              <a:t>polyA</a:t>
            </a:r>
            <a:r>
              <a:rPr lang="en-US" dirty="0"/>
              <a:t>)</a:t>
            </a:r>
          </a:p>
          <a:p>
            <a:r>
              <a:rPr lang="en-US" dirty="0"/>
              <a:t>What they call nascent-</a:t>
            </a:r>
            <a:r>
              <a:rPr lang="en-US" dirty="0" err="1"/>
              <a:t>seq</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17</a:t>
            </a:fld>
            <a:endParaRPr lang="en-US"/>
          </a:p>
        </p:txBody>
      </p:sp>
    </p:spTree>
    <p:extLst>
      <p:ext uri="{BB962C8B-B14F-4D97-AF65-F5344CB8AC3E}">
        <p14:creationId xmlns:p14="http://schemas.microsoft.com/office/powerpoint/2010/main" val="3169562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nascent-</a:t>
            </a:r>
            <a:r>
              <a:rPr lang="en-US" dirty="0" err="1" smtClean="0"/>
              <a:t>seq</a:t>
            </a:r>
            <a:r>
              <a:rPr lang="en-US" dirty="0" smtClean="0"/>
              <a:t> reads</a:t>
            </a:r>
            <a:r>
              <a:rPr lang="en-US" baseline="0" dirty="0" smtClean="0"/>
              <a:t> along gene</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18</a:t>
            </a:fld>
            <a:endParaRPr lang="en-US"/>
          </a:p>
        </p:txBody>
      </p:sp>
    </p:spTree>
    <p:extLst>
      <p:ext uri="{BB962C8B-B14F-4D97-AF65-F5344CB8AC3E}">
        <p14:creationId xmlns:p14="http://schemas.microsoft.com/office/powerpoint/2010/main" val="1722060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Numbers</a:t>
            </a:r>
            <a:r>
              <a:rPr lang="en-US" baseline="0" dirty="0" smtClean="0"/>
              <a:t> should be bigger (a general problem)</a:t>
            </a:r>
          </a:p>
          <a:p>
            <a:r>
              <a:rPr lang="en-US" baseline="0" dirty="0" smtClean="0"/>
              <a:t>Gene names should be bigger</a:t>
            </a:r>
            <a:endParaRPr lang="en-US" dirty="0" smtClean="0"/>
          </a:p>
          <a:p>
            <a:endParaRPr lang="en-US" dirty="0" smtClean="0"/>
          </a:p>
          <a:p>
            <a:endParaRPr lang="en-US" dirty="0"/>
          </a:p>
          <a:p>
            <a:r>
              <a:rPr lang="en-US" dirty="0"/>
              <a:t>----- Meeting Notes (2/25/15 11:01) -----</a:t>
            </a:r>
          </a:p>
          <a:p>
            <a:r>
              <a:rPr lang="en-US" dirty="0"/>
              <a:t>upstream of </a:t>
            </a:r>
            <a:r>
              <a:rPr lang="en-US" dirty="0" err="1"/>
              <a:t>zen</a:t>
            </a:r>
            <a:r>
              <a:rPr lang="en-US" dirty="0"/>
              <a:t> known ventral regulation </a:t>
            </a:r>
          </a:p>
          <a:p>
            <a:r>
              <a:rPr lang="en-US" dirty="0" smtClean="0"/>
              <a:t>Two </a:t>
            </a:r>
            <a:r>
              <a:rPr lang="en-US" dirty="0" err="1" smtClean="0"/>
              <a:t>zen</a:t>
            </a:r>
            <a:r>
              <a:rPr lang="en-US" dirty="0" smtClean="0"/>
              <a:t> response elements</a:t>
            </a:r>
            <a:r>
              <a:rPr lang="en-US" baseline="0" dirty="0" smtClean="0"/>
              <a:t> upstream</a:t>
            </a:r>
          </a:p>
          <a:p>
            <a:r>
              <a:rPr lang="en-US" baseline="0" dirty="0" smtClean="0"/>
              <a:t>Originally defined and perhaps "shadow" enhancer described by Levine </a:t>
            </a:r>
          </a:p>
          <a:p>
            <a:endParaRPr lang="en-US" baseline="0" dirty="0" smtClean="0"/>
          </a:p>
          <a:p>
            <a:r>
              <a:rPr lang="en-US" baseline="0" dirty="0" smtClean="0"/>
              <a:t>One replicate per </a:t>
            </a:r>
            <a:r>
              <a:rPr lang="en-US" baseline="0" dirty="0" err="1" smtClean="0"/>
              <a:t>timetpon</a:t>
            </a:r>
            <a:endParaRPr lang="en-US" dirty="0" smtClean="0"/>
          </a:p>
          <a:p>
            <a:endParaRPr lang="en-US" dirty="0" smtClean="0"/>
          </a:p>
          <a:p>
            <a:endParaRPr lang="en-US" dirty="0"/>
          </a:p>
          <a:p>
            <a:r>
              <a:rPr lang="en-US" dirty="0"/>
              <a:t>Transition to chip-</a:t>
            </a:r>
            <a:r>
              <a:rPr lang="en-US" dirty="0" err="1"/>
              <a:t>seq</a:t>
            </a:r>
            <a:r>
              <a:rPr lang="en-US" dirty="0"/>
              <a:t> should be smoother</a:t>
            </a:r>
          </a:p>
          <a:p>
            <a:endParaRPr lang="en-US" dirty="0"/>
          </a:p>
          <a:p>
            <a:r>
              <a:rPr lang="en-US" dirty="0"/>
              <a:t>Show multiple genomic loci</a:t>
            </a:r>
          </a:p>
          <a:p>
            <a:r>
              <a:rPr lang="en-US" dirty="0"/>
              <a:t>----- Meeting Notes (3/2/15 15:03) -----</a:t>
            </a:r>
          </a:p>
          <a:p>
            <a:r>
              <a:rPr lang="en-US" dirty="0"/>
              <a:t>Integrate macs2 bed file</a:t>
            </a:r>
          </a:p>
          <a:p>
            <a:r>
              <a:rPr lang="en-US" dirty="0" err="1"/>
              <a:t>zen</a:t>
            </a:r>
            <a:r>
              <a:rPr lang="en-US" dirty="0"/>
              <a:t> ventral repression region (dorsal)</a:t>
            </a:r>
          </a:p>
        </p:txBody>
      </p:sp>
      <p:sp>
        <p:nvSpPr>
          <p:cNvPr id="4" name="Slide Number Placeholder 3"/>
          <p:cNvSpPr>
            <a:spLocks noGrp="1"/>
          </p:cNvSpPr>
          <p:nvPr>
            <p:ph type="sldNum" sz="quarter" idx="10"/>
          </p:nvPr>
        </p:nvSpPr>
        <p:spPr/>
        <p:txBody>
          <a:bodyPr/>
          <a:lstStyle/>
          <a:p>
            <a:fld id="{D7EE9E23-F904-D44D-9345-F4BD61AF6130}" type="slidenum">
              <a:rPr lang="en-US" smtClean="0"/>
              <a:t>19</a:t>
            </a:fld>
            <a:endParaRPr lang="en-US"/>
          </a:p>
        </p:txBody>
      </p:sp>
    </p:spTree>
    <p:extLst>
      <p:ext uri="{BB962C8B-B14F-4D97-AF65-F5344CB8AC3E}">
        <p14:creationId xmlns:p14="http://schemas.microsoft.com/office/powerpoint/2010/main" val="2610283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Potential evidence for looping</a:t>
            </a:r>
          </a:p>
          <a:p>
            <a:endParaRPr lang="en-US" dirty="0" smtClean="0"/>
          </a:p>
          <a:p>
            <a:r>
              <a:rPr lang="en-US" dirty="0" smtClean="0"/>
              <a:t>Search for Hi-C and chia-pet</a:t>
            </a:r>
            <a:r>
              <a:rPr lang="en-US" baseline="0" dirty="0" smtClean="0"/>
              <a:t> data</a:t>
            </a:r>
          </a:p>
          <a:p>
            <a:r>
              <a:rPr lang="en-US" baseline="0" dirty="0" smtClean="0"/>
              <a:t>Levine hi-c on dorsal targets</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20</a:t>
            </a:fld>
            <a:endParaRPr lang="en-US"/>
          </a:p>
        </p:txBody>
      </p:sp>
    </p:spTree>
    <p:extLst>
      <p:ext uri="{BB962C8B-B14F-4D97-AF65-F5344CB8AC3E}">
        <p14:creationId xmlns:p14="http://schemas.microsoft.com/office/powerpoint/2010/main" val="136495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Heatmaps</a:t>
            </a:r>
            <a:r>
              <a:rPr lang="en-US" dirty="0" smtClean="0"/>
              <a:t> to TSS (Adelman's</a:t>
            </a:r>
            <a:r>
              <a:rPr lang="en-US" baseline="0" dirty="0" smtClean="0"/>
              <a:t> paper)</a:t>
            </a:r>
          </a:p>
          <a:p>
            <a:r>
              <a:rPr lang="en-US" baseline="0" dirty="0" smtClean="0"/>
              <a:t>All numbers bigger</a:t>
            </a:r>
            <a:endParaRPr lang="en-US" dirty="0" smtClean="0"/>
          </a:p>
          <a:p>
            <a:endParaRPr lang="en-US" dirty="0" smtClean="0"/>
          </a:p>
          <a:p>
            <a:endParaRPr lang="en-US" dirty="0"/>
          </a:p>
          <a:p>
            <a:r>
              <a:rPr lang="en-US" dirty="0"/>
              <a:t>----- Meeting Notes (2/25/15 11:01) -----</a:t>
            </a:r>
          </a:p>
          <a:p>
            <a:r>
              <a:rPr lang="en-US" dirty="0"/>
              <a:t>promoters to </a:t>
            </a:r>
            <a:r>
              <a:rPr lang="en-US" dirty="0" err="1"/>
              <a:t>tss</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22</a:t>
            </a:fld>
            <a:endParaRPr lang="en-US"/>
          </a:p>
        </p:txBody>
      </p:sp>
    </p:spTree>
    <p:extLst>
      <p:ext uri="{BB962C8B-B14F-4D97-AF65-F5344CB8AC3E}">
        <p14:creationId xmlns:p14="http://schemas.microsoft.com/office/powerpoint/2010/main" val="2369456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of binding segments predictive of </a:t>
            </a:r>
            <a:r>
              <a:rPr lang="en-US" baseline="0" dirty="0" err="1" smtClean="0"/>
              <a:t>gro</a:t>
            </a:r>
            <a:r>
              <a:rPr lang="en-US" baseline="0" dirty="0" smtClean="0"/>
              <a:t> regulation???</a:t>
            </a:r>
            <a:endParaRPr lang="en-US" dirty="0" smtClean="0"/>
          </a:p>
          <a:p>
            <a:endParaRPr lang="en-US" dirty="0" smtClean="0"/>
          </a:p>
          <a:p>
            <a:r>
              <a:rPr lang="en-US" dirty="0" smtClean="0"/>
              <a:t>Bring into focus into</a:t>
            </a:r>
            <a:r>
              <a:rPr lang="en-US" baseline="0" dirty="0" smtClean="0"/>
              <a:t> looping</a:t>
            </a:r>
          </a:p>
          <a:p>
            <a:r>
              <a:rPr lang="en-US" baseline="0" dirty="0" smtClean="0"/>
              <a:t>"Now I'm going to introduce data about concept of spreading versus looping..."</a:t>
            </a:r>
            <a:endParaRPr lang="en-US" dirty="0"/>
          </a:p>
          <a:p>
            <a:r>
              <a:rPr lang="en-US" dirty="0"/>
              <a:t>----- Meeting Notes (2/25/15 11:01) -----</a:t>
            </a:r>
          </a:p>
          <a:p>
            <a:r>
              <a:rPr lang="en-US" dirty="0"/>
              <a:t>Gene</a:t>
            </a:r>
          </a:p>
          <a:p>
            <a:r>
              <a:rPr lang="en-US" dirty="0"/>
              <a:t>----- Meeting Notes (3/2/15 15:03) -----</a:t>
            </a:r>
          </a:p>
          <a:p>
            <a:r>
              <a:rPr lang="en-US" dirty="0"/>
              <a:t>Remove input</a:t>
            </a:r>
          </a:p>
          <a:p>
            <a:r>
              <a:rPr lang="en-US" dirty="0"/>
              <a:t>Remove pie chart</a:t>
            </a:r>
          </a:p>
          <a:p>
            <a:r>
              <a:rPr lang="en-US" dirty="0"/>
              <a:t>Replace w/ two genome views showing typical and spreading behavior</a:t>
            </a:r>
          </a:p>
        </p:txBody>
      </p:sp>
      <p:sp>
        <p:nvSpPr>
          <p:cNvPr id="4" name="Slide Number Placeholder 3"/>
          <p:cNvSpPr>
            <a:spLocks noGrp="1"/>
          </p:cNvSpPr>
          <p:nvPr>
            <p:ph type="sldNum" sz="quarter" idx="10"/>
          </p:nvPr>
        </p:nvSpPr>
        <p:spPr/>
        <p:txBody>
          <a:bodyPr/>
          <a:lstStyle/>
          <a:p>
            <a:fld id="{D7EE9E23-F904-D44D-9345-F4BD61AF6130}" type="slidenum">
              <a:rPr lang="en-US" smtClean="0"/>
              <a:t>23</a:t>
            </a:fld>
            <a:endParaRPr lang="en-US"/>
          </a:p>
        </p:txBody>
      </p:sp>
    </p:spTree>
    <p:extLst>
      <p:ext uri="{BB962C8B-B14F-4D97-AF65-F5344CB8AC3E}">
        <p14:creationId xmlns:p14="http://schemas.microsoft.com/office/powerpoint/2010/main" val="3765214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15:03) -----</a:t>
            </a:r>
          </a:p>
          <a:p>
            <a:r>
              <a:rPr lang="en-US"/>
              <a:t>Gro dedicated repressor</a:t>
            </a:r>
          </a:p>
          <a:p>
            <a:r>
              <a:rPr lang="en-US"/>
              <a:t>Largely but not completely explained by transcription rate</a:t>
            </a:r>
          </a:p>
          <a:p>
            <a:r>
              <a:rPr lang="en-US"/>
              <a:t>Groucho may be delivered to promoters by repressive elements where it remains</a:t>
            </a:r>
          </a:p>
          <a:p>
            <a:r>
              <a:rPr lang="en-US"/>
              <a:t>Gro spreading is limited</a:t>
            </a:r>
          </a:p>
          <a:p>
            <a:endParaRPr lang="en-US"/>
          </a:p>
        </p:txBody>
      </p:sp>
      <p:sp>
        <p:nvSpPr>
          <p:cNvPr id="4" name="Slide Number Placeholder 3"/>
          <p:cNvSpPr>
            <a:spLocks noGrp="1"/>
          </p:cNvSpPr>
          <p:nvPr>
            <p:ph type="sldNum" sz="quarter" idx="10"/>
          </p:nvPr>
        </p:nvSpPr>
        <p:spPr/>
        <p:txBody>
          <a:bodyPr/>
          <a:lstStyle/>
          <a:p>
            <a:fld id="{D7EE9E23-F904-D44D-9345-F4BD61AF6130}" type="slidenum">
              <a:rPr lang="en-US" smtClean="0"/>
              <a:t>26</a:t>
            </a:fld>
            <a:endParaRPr lang="en-US"/>
          </a:p>
        </p:txBody>
      </p:sp>
    </p:spTree>
    <p:extLst>
      <p:ext uri="{BB962C8B-B14F-4D97-AF65-F5344CB8AC3E}">
        <p14:creationId xmlns:p14="http://schemas.microsoft.com/office/powerpoint/2010/main" val="1184546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(5/30/13 13:03) -----</a:t>
            </a:r>
          </a:p>
          <a:p>
            <a:r>
              <a:rPr lang="en-US"/>
              <a:t>Matteo Pellegrini</a:t>
            </a:r>
          </a:p>
          <a:p>
            <a:r>
              <a:rPr lang="en-US"/>
              <a:t>----- Meeting Notes (3/20/14 11:01) -----</a:t>
            </a:r>
          </a:p>
          <a:p>
            <a:r>
              <a:rPr lang="en-US"/>
              <a:t>5'cap  RACE</a:t>
            </a:r>
          </a:p>
          <a:p>
            <a:r>
              <a:rPr lang="en-US"/>
              <a:t>5' capping </a:t>
            </a:r>
          </a:p>
          <a:p>
            <a:r>
              <a:rPr lang="en-US"/>
              <a:t>phosphatase</a:t>
            </a:r>
          </a:p>
          <a:p>
            <a:r>
              <a:rPr lang="en-US"/>
              <a:t>then</a:t>
            </a:r>
          </a:p>
          <a:p>
            <a:r>
              <a:rPr lang="en-US"/>
              <a:t>pyrophosphatase</a:t>
            </a:r>
          </a:p>
          <a:p>
            <a:endParaRPr lang="en-US"/>
          </a:p>
        </p:txBody>
      </p:sp>
      <p:sp>
        <p:nvSpPr>
          <p:cNvPr id="4" name="Slide Number Placeholder 3"/>
          <p:cNvSpPr>
            <a:spLocks noGrp="1"/>
          </p:cNvSpPr>
          <p:nvPr>
            <p:ph type="sldNum" sz="quarter" idx="10"/>
          </p:nvPr>
        </p:nvSpPr>
        <p:spPr/>
        <p:txBody>
          <a:bodyPr/>
          <a:lstStyle/>
          <a:p>
            <a:fld id="{D3026B94-C3B6-E643-B863-5E8F0FAD9FF9}" type="slidenum">
              <a:rPr lang="en-US" smtClean="0"/>
              <a:t>27</a:t>
            </a:fld>
            <a:endParaRPr lang="en-US"/>
          </a:p>
        </p:txBody>
      </p:sp>
    </p:spTree>
    <p:extLst>
      <p:ext uri="{BB962C8B-B14F-4D97-AF65-F5344CB8AC3E}">
        <p14:creationId xmlns:p14="http://schemas.microsoft.com/office/powerpoint/2010/main" val="4148120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993B19-8EBB-477D-B311-77AD6C6E80E0}" type="slidenum">
              <a:rPr lang="en-US" smtClean="0"/>
              <a:pPr/>
              <a:t>5</a:t>
            </a:fld>
            <a:endParaRPr lang="en-US"/>
          </a:p>
        </p:txBody>
      </p:sp>
    </p:spTree>
    <p:extLst>
      <p:ext uri="{BB962C8B-B14F-4D97-AF65-F5344CB8AC3E}">
        <p14:creationId xmlns:p14="http://schemas.microsoft.com/office/powerpoint/2010/main" val="1957747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Confusing Groucho activation/repression </a:t>
            </a:r>
            <a:r>
              <a:rPr lang="en-US" dirty="0" err="1" smtClean="0"/>
              <a:t>teminology</a:t>
            </a:r>
            <a:endParaRPr lang="en-US" dirty="0" smtClean="0"/>
          </a:p>
          <a:p>
            <a:endParaRPr lang="en-US" dirty="0" smtClean="0"/>
          </a:p>
          <a:p>
            <a:endParaRPr lang="en-US" dirty="0"/>
          </a:p>
          <a:p>
            <a:r>
              <a:rPr lang="en-US" dirty="0"/>
              <a:t>----- Meeting Notes (3/2/15 15:03) -----</a:t>
            </a:r>
          </a:p>
          <a:p>
            <a:r>
              <a:rPr lang="en-US" dirty="0"/>
              <a:t>Add p-value</a:t>
            </a:r>
          </a:p>
          <a:p>
            <a:r>
              <a:rPr lang="en-US" dirty="0"/>
              <a:t>Include only </a:t>
            </a:r>
            <a:r>
              <a:rPr lang="en-US" dirty="0" err="1"/>
              <a:t>LoF</a:t>
            </a:r>
            <a:r>
              <a:rPr lang="en-US" dirty="0"/>
              <a:t> data</a:t>
            </a:r>
          </a:p>
        </p:txBody>
      </p:sp>
      <p:sp>
        <p:nvSpPr>
          <p:cNvPr id="4" name="Slide Number Placeholder 3"/>
          <p:cNvSpPr>
            <a:spLocks noGrp="1"/>
          </p:cNvSpPr>
          <p:nvPr>
            <p:ph type="sldNum" sz="quarter" idx="10"/>
          </p:nvPr>
        </p:nvSpPr>
        <p:spPr/>
        <p:txBody>
          <a:bodyPr/>
          <a:lstStyle/>
          <a:p>
            <a:fld id="{D7EE9E23-F904-D44D-9345-F4BD61AF6130}" type="slidenum">
              <a:rPr lang="en-US" smtClean="0"/>
              <a:t>29</a:t>
            </a:fld>
            <a:endParaRPr lang="en-US"/>
          </a:p>
        </p:txBody>
      </p:sp>
    </p:spTree>
    <p:extLst>
      <p:ext uri="{BB962C8B-B14F-4D97-AF65-F5344CB8AC3E}">
        <p14:creationId xmlns:p14="http://schemas.microsoft.com/office/powerpoint/2010/main" val="3353096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(2/25/15 11:01) -----</a:t>
            </a:r>
          </a:p>
          <a:p>
            <a:r>
              <a:rPr lang="en-US"/>
              <a:t>repressed or activated vs down/up</a:t>
            </a:r>
          </a:p>
          <a:p>
            <a:r>
              <a:rPr lang="en-US"/>
              <a:t>heatmap</a:t>
            </a:r>
          </a:p>
        </p:txBody>
      </p:sp>
      <p:sp>
        <p:nvSpPr>
          <p:cNvPr id="4" name="Slide Number Placeholder 3"/>
          <p:cNvSpPr>
            <a:spLocks noGrp="1"/>
          </p:cNvSpPr>
          <p:nvPr>
            <p:ph type="sldNum" sz="quarter" idx="10"/>
          </p:nvPr>
        </p:nvSpPr>
        <p:spPr/>
        <p:txBody>
          <a:bodyPr/>
          <a:lstStyle/>
          <a:p>
            <a:fld id="{D7EE9E23-F904-D44D-9345-F4BD61AF6130}" type="slidenum">
              <a:rPr lang="en-US" smtClean="0"/>
              <a:t>31</a:t>
            </a:fld>
            <a:endParaRPr lang="en-US"/>
          </a:p>
        </p:txBody>
      </p:sp>
    </p:spTree>
    <p:extLst>
      <p:ext uri="{BB962C8B-B14F-4D97-AF65-F5344CB8AC3E}">
        <p14:creationId xmlns:p14="http://schemas.microsoft.com/office/powerpoint/2010/main" val="3639326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(2/25/15 11:01) -----</a:t>
            </a:r>
          </a:p>
          <a:p>
            <a:r>
              <a:rPr lang="en-US" dirty="0"/>
              <a:t>Morphogen gradients</a:t>
            </a:r>
          </a:p>
          <a:p>
            <a:r>
              <a:rPr lang="en-US" dirty="0"/>
              <a:t>dorsal nfkb</a:t>
            </a:r>
          </a:p>
          <a:p>
            <a:r>
              <a:rPr lang="en-US" dirty="0"/>
              <a:t>hairy hes</a:t>
            </a:r>
          </a:p>
          <a:p>
            <a:r>
              <a:rPr lang="en-US" dirty="0"/>
              <a:t>runt aml</a:t>
            </a:r>
          </a:p>
          <a:p>
            <a:r>
              <a:rPr lang="en-US" dirty="0"/>
              <a:t>Tie into human homologs</a:t>
            </a:r>
          </a:p>
          <a:p>
            <a:r>
              <a:rPr lang="en-US" dirty="0"/>
              <a:t>capicua hmg box family</a:t>
            </a:r>
          </a:p>
        </p:txBody>
      </p:sp>
      <p:sp>
        <p:nvSpPr>
          <p:cNvPr id="4" name="Slide Number Placeholder 3"/>
          <p:cNvSpPr>
            <a:spLocks noGrp="1"/>
          </p:cNvSpPr>
          <p:nvPr>
            <p:ph type="sldNum" sz="quarter" idx="10"/>
          </p:nvPr>
        </p:nvSpPr>
        <p:spPr/>
        <p:txBody>
          <a:bodyPr/>
          <a:lstStyle/>
          <a:p>
            <a:fld id="{D3026B94-C3B6-E643-B863-5E8F0FAD9FF9}" type="slidenum">
              <a:rPr lang="en-US" smtClean="0"/>
              <a:t>6</a:t>
            </a:fld>
            <a:endParaRPr lang="en-US"/>
          </a:p>
        </p:txBody>
      </p:sp>
    </p:spTree>
    <p:extLst>
      <p:ext uri="{BB962C8B-B14F-4D97-AF65-F5344CB8AC3E}">
        <p14:creationId xmlns:p14="http://schemas.microsoft.com/office/powerpoint/2010/main" val="236662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Add </a:t>
            </a:r>
            <a:r>
              <a:rPr lang="en-US" dirty="0" err="1" smtClean="0"/>
              <a:t>courey</a:t>
            </a:r>
            <a:r>
              <a:rPr lang="en-US" dirty="0" smtClean="0"/>
              <a:t> reference</a:t>
            </a:r>
          </a:p>
          <a:p>
            <a:endParaRPr lang="en-US" dirty="0" smtClean="0"/>
          </a:p>
          <a:p>
            <a:endParaRPr lang="en-US" dirty="0" smtClean="0"/>
          </a:p>
          <a:p>
            <a:r>
              <a:rPr lang="en-US" dirty="0" smtClean="0"/>
              <a:t>unc-37 genetic</a:t>
            </a:r>
            <a:r>
              <a:rPr lang="en-US" baseline="0" dirty="0" smtClean="0"/>
              <a:t> interaction with MED1 and MED12 (SOP1 and SOP3 in C elegans)</a:t>
            </a:r>
          </a:p>
          <a:p>
            <a:endParaRPr lang="en-US" dirty="0" smtClean="0"/>
          </a:p>
          <a:p>
            <a:endParaRPr lang="en-US" dirty="0" smtClean="0"/>
          </a:p>
          <a:p>
            <a:r>
              <a:rPr lang="en-US" dirty="0" smtClean="0"/>
              <a:t>Mention chromatin condensation</a:t>
            </a:r>
            <a:endParaRPr lang="en-US" baseline="0" dirty="0" smtClean="0"/>
          </a:p>
          <a:p>
            <a:endParaRPr lang="en-US" dirty="0"/>
          </a:p>
          <a:p>
            <a:r>
              <a:rPr lang="en-US" dirty="0"/>
              <a:t>----- Meeting Notes (5/30/13 12:52) -----</a:t>
            </a:r>
          </a:p>
          <a:p>
            <a:r>
              <a:rPr lang="en-US" dirty="0"/>
              <a:t>Title: There is evidence for multiple mechanisms of Gro mediated repression</a:t>
            </a:r>
          </a:p>
          <a:p>
            <a:r>
              <a:rPr lang="en-US" dirty="0"/>
              <a:t>----- Meeting Notes (3/19/14 14:01) -----</a:t>
            </a:r>
          </a:p>
          <a:p>
            <a:r>
              <a:rPr lang="en-US" dirty="0"/>
              <a:t>Long range vs short range repression</a:t>
            </a:r>
          </a:p>
          <a:p>
            <a:r>
              <a:rPr lang="en-US" dirty="0"/>
              <a:t>----- Meeting Notes (2/25/15 11:01) -----</a:t>
            </a:r>
          </a:p>
          <a:p>
            <a:r>
              <a:rPr lang="en-US" dirty="0"/>
              <a:t>Mediator is tenuous</a:t>
            </a:r>
          </a:p>
          <a:p>
            <a:r>
              <a:rPr lang="en-US" dirty="0"/>
              <a:t>Animate</a:t>
            </a:r>
          </a:p>
          <a:p>
            <a:r>
              <a:rPr lang="en-US" dirty="0"/>
              <a:t>----- Meeting Notes (3/2/15 14:31) -----</a:t>
            </a:r>
          </a:p>
          <a:p>
            <a:r>
              <a:rPr lang="en-US" dirty="0"/>
              <a:t>use primary paper</a:t>
            </a:r>
          </a:p>
          <a:p>
            <a:r>
              <a:rPr lang="en-US" dirty="0"/>
              <a:t>chen et al</a:t>
            </a:r>
          </a:p>
          <a:p>
            <a:r>
              <a:rPr lang="en-US" dirty="0"/>
              <a:t>winkler et al</a:t>
            </a:r>
          </a:p>
          <a:p>
            <a:r>
              <a:rPr lang="en-US" dirty="0"/>
              <a:t>mol cell ken zarat</a:t>
            </a:r>
          </a:p>
        </p:txBody>
      </p:sp>
      <p:sp>
        <p:nvSpPr>
          <p:cNvPr id="4" name="Slide Number Placeholder 3"/>
          <p:cNvSpPr>
            <a:spLocks noGrp="1"/>
          </p:cNvSpPr>
          <p:nvPr>
            <p:ph type="sldNum" sz="quarter" idx="10"/>
          </p:nvPr>
        </p:nvSpPr>
        <p:spPr/>
        <p:txBody>
          <a:bodyPr/>
          <a:lstStyle/>
          <a:p>
            <a:fld id="{D3026B94-C3B6-E643-B863-5E8F0FAD9FF9}" type="slidenum">
              <a:rPr lang="en-US" smtClean="0"/>
              <a:t>7</a:t>
            </a:fld>
            <a:endParaRPr lang="en-US"/>
          </a:p>
        </p:txBody>
      </p:sp>
    </p:spTree>
    <p:extLst>
      <p:ext uri="{BB962C8B-B14F-4D97-AF65-F5344CB8AC3E}">
        <p14:creationId xmlns:p14="http://schemas.microsoft.com/office/powerpoint/2010/main" val="1561741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(5/30/13 12:52) -----</a:t>
            </a:r>
          </a:p>
          <a:p>
            <a:r>
              <a:rPr lang="en-US" dirty="0" err="1" smtClean="0"/>
              <a:t>XTitle</a:t>
            </a:r>
            <a:r>
              <a:rPr lang="en-US" dirty="0"/>
              <a:t>: Groucho is conserved throughout metazoans</a:t>
            </a:r>
          </a:p>
          <a:p>
            <a:r>
              <a:rPr lang="en-US" dirty="0"/>
              <a:t>----- Meeting Notes (2/25/15 11:01) -----</a:t>
            </a:r>
          </a:p>
          <a:p>
            <a:r>
              <a:rPr lang="en-US" dirty="0"/>
              <a:t>Q domain structure</a:t>
            </a:r>
          </a:p>
          <a:p>
            <a:r>
              <a:rPr lang="en-US" dirty="0"/>
              <a:t>WD domain structure</a:t>
            </a:r>
          </a:p>
          <a:p>
            <a:endParaRPr lang="en-US" dirty="0"/>
          </a:p>
          <a:p>
            <a:r>
              <a:rPr lang="en-US" dirty="0"/>
              <a:t>Remove mouse</a:t>
            </a:r>
          </a:p>
          <a:p>
            <a:r>
              <a:rPr lang="en-US" dirty="0"/>
              <a:t>Mention multiple human isoforms and dominant negative form</a:t>
            </a:r>
          </a:p>
          <a:p>
            <a:r>
              <a:rPr lang="en-US" dirty="0"/>
              <a:t>----- Meeting Notes (3/2/15 14:31) -----</a:t>
            </a:r>
          </a:p>
          <a:p>
            <a:r>
              <a:rPr lang="en-US" dirty="0"/>
              <a:t>wd repeat domain w peptide bound</a:t>
            </a:r>
          </a:p>
        </p:txBody>
      </p:sp>
      <p:sp>
        <p:nvSpPr>
          <p:cNvPr id="4" name="Slide Number Placeholder 3"/>
          <p:cNvSpPr>
            <a:spLocks noGrp="1"/>
          </p:cNvSpPr>
          <p:nvPr>
            <p:ph type="sldNum" sz="quarter" idx="10"/>
          </p:nvPr>
        </p:nvSpPr>
        <p:spPr/>
        <p:txBody>
          <a:bodyPr/>
          <a:lstStyle/>
          <a:p>
            <a:fld id="{D3026B94-C3B6-E643-B863-5E8F0FAD9FF9}" type="slidenum">
              <a:rPr lang="en-US" smtClean="0"/>
              <a:t>8</a:t>
            </a:fld>
            <a:endParaRPr lang="en-US"/>
          </a:p>
        </p:txBody>
      </p:sp>
    </p:spTree>
    <p:extLst>
      <p:ext uri="{BB962C8B-B14F-4D97-AF65-F5344CB8AC3E}">
        <p14:creationId xmlns:p14="http://schemas.microsoft.com/office/powerpoint/2010/main" val="376427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repressor of repressors (</a:t>
            </a:r>
            <a:r>
              <a:rPr lang="en-US" dirty="0" err="1" smtClean="0"/>
              <a:t>knirps</a:t>
            </a:r>
            <a:r>
              <a:rPr lang="en-US" baseline="0" dirty="0" smtClean="0"/>
              <a:t> is repressed by tailless, which is repressed by </a:t>
            </a:r>
            <a:r>
              <a:rPr lang="en-US" baseline="0" dirty="0" err="1" smtClean="0"/>
              <a:t>Gro</a:t>
            </a:r>
            <a:r>
              <a:rPr lang="en-US" baseline="0" dirty="0" smtClean="0"/>
              <a:t>)</a:t>
            </a:r>
          </a:p>
          <a:p>
            <a:r>
              <a:rPr lang="en-US" baseline="0" dirty="0" err="1" smtClean="0"/>
              <a:t>dSP</a:t>
            </a:r>
            <a:r>
              <a:rPr lang="en-US" baseline="0" dirty="0" smtClean="0"/>
              <a:t> potentially makes </a:t>
            </a:r>
            <a:r>
              <a:rPr lang="en-US" baseline="0" dirty="0" err="1" smtClean="0"/>
              <a:t>Gro</a:t>
            </a:r>
            <a:r>
              <a:rPr lang="en-US" baseline="0" dirty="0" smtClean="0"/>
              <a:t> a promiscuous activator, as it represses </a:t>
            </a:r>
            <a:r>
              <a:rPr lang="en-US" baseline="0" dirty="0" err="1" smtClean="0"/>
              <a:t>knirps</a:t>
            </a:r>
            <a:r>
              <a:rPr lang="en-US" baseline="0" dirty="0" smtClean="0"/>
              <a:t>, a non-target gene, as well as its regulator </a:t>
            </a:r>
            <a:r>
              <a:rPr lang="en-US" baseline="0" dirty="0" err="1" smtClean="0"/>
              <a:t>tll</a:t>
            </a:r>
            <a:r>
              <a:rPr lang="en-US" baseline="0" dirty="0" smtClean="0"/>
              <a:t>)</a:t>
            </a:r>
          </a:p>
          <a:p>
            <a:r>
              <a:rPr lang="en-US" baseline="0" dirty="0" smtClean="0"/>
              <a:t>Applying this sort of analysis genome wide required the use of RNA-seq</a:t>
            </a:r>
          </a:p>
          <a:p>
            <a:r>
              <a:rPr lang="en-US" baseline="0" dirty="0" smtClean="0"/>
              <a:t>0-3 </a:t>
            </a:r>
            <a:r>
              <a:rPr lang="en-US" baseline="0" dirty="0" err="1" smtClean="0"/>
              <a:t>hr</a:t>
            </a:r>
            <a:r>
              <a:rPr lang="en-US" baseline="0" dirty="0" smtClean="0"/>
              <a:t> embryos</a:t>
            </a:r>
          </a:p>
          <a:p>
            <a:r>
              <a:rPr lang="en-US" baseline="0" dirty="0" smtClean="0"/>
              <a:t>----- Meeting Notes (5/30/13 12:52) -----</a:t>
            </a:r>
          </a:p>
          <a:p>
            <a:r>
              <a:rPr lang="en-US" baseline="0" dirty="0" smtClean="0"/>
              <a:t>function -&gt; repression</a:t>
            </a:r>
          </a:p>
          <a:p>
            <a:r>
              <a:rPr lang="en-US" baseline="0" dirty="0" smtClean="0"/>
              <a:t>Smaller graph</a:t>
            </a:r>
          </a:p>
          <a:p>
            <a:r>
              <a:rPr lang="en-US" baseline="0" dirty="0" smtClean="0"/>
              <a:t>Show diagram of mutations (or on previous slide)</a:t>
            </a:r>
          </a:p>
          <a:p>
            <a:r>
              <a:rPr lang="en-US" baseline="0" dirty="0" smtClean="0"/>
              <a:t>Be sure to describe experiment before results</a:t>
            </a:r>
          </a:p>
          <a:p>
            <a:r>
              <a:rPr lang="en-US" baseline="0" dirty="0" smtClean="0"/>
              <a:t>----- Meeting Notes (3/2/15 14:31) -----</a:t>
            </a:r>
          </a:p>
          <a:p>
            <a:r>
              <a:rPr lang="en-US" baseline="0" dirty="0" smtClean="0"/>
              <a:t>Mention most Gro targets are repressed</a:t>
            </a:r>
          </a:p>
          <a:p>
            <a:r>
              <a:rPr lang="en-US" baseline="0" dirty="0" smtClean="0"/>
              <a:t>Mention activated genes (2ndary targets)</a:t>
            </a:r>
          </a:p>
          <a:p>
            <a:r>
              <a:rPr lang="en-US" baseline="0" dirty="0" smtClean="0"/>
              <a:t>	IMportant for RNA-seq data</a:t>
            </a:r>
            <a:endParaRPr lang="en-US" dirty="0"/>
          </a:p>
        </p:txBody>
      </p:sp>
      <p:sp>
        <p:nvSpPr>
          <p:cNvPr id="4" name="Slide Number Placeholder 3"/>
          <p:cNvSpPr>
            <a:spLocks noGrp="1"/>
          </p:cNvSpPr>
          <p:nvPr>
            <p:ph type="sldNum" sz="quarter" idx="10"/>
          </p:nvPr>
        </p:nvSpPr>
        <p:spPr/>
        <p:txBody>
          <a:bodyPr/>
          <a:lstStyle/>
          <a:p>
            <a:fld id="{D3026B94-C3B6-E643-B863-5E8F0FAD9FF9}" type="slidenum">
              <a:rPr lang="en-US" smtClean="0"/>
              <a:t>9</a:t>
            </a:fld>
            <a:endParaRPr lang="en-US"/>
          </a:p>
        </p:txBody>
      </p:sp>
    </p:spTree>
    <p:extLst>
      <p:ext uri="{BB962C8B-B14F-4D97-AF65-F5344CB8AC3E}">
        <p14:creationId xmlns:p14="http://schemas.microsoft.com/office/powerpoint/2010/main" val="410652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smtClean="0"/>
              <a:t>nascent-</a:t>
            </a:r>
            <a:r>
              <a:rPr lang="en-US" dirty="0" err="1" smtClean="0"/>
              <a:t>seq</a:t>
            </a:r>
            <a:r>
              <a:rPr lang="en-US" dirty="0" smtClean="0"/>
              <a:t>:</a:t>
            </a:r>
            <a:r>
              <a:rPr lang="en-US" baseline="0" dirty="0" smtClean="0"/>
              <a:t> </a:t>
            </a:r>
            <a:r>
              <a:rPr lang="en-US" dirty="0" smtClean="0"/>
              <a:t>Distribution</a:t>
            </a:r>
            <a:r>
              <a:rPr lang="en-US" baseline="0" dirty="0" smtClean="0"/>
              <a:t> of ternary elongation complexes </a:t>
            </a:r>
            <a:endParaRPr lang="en-US" dirty="0" smtClean="0"/>
          </a:p>
          <a:p>
            <a:endParaRPr lang="en-US" dirty="0" smtClean="0"/>
          </a:p>
          <a:p>
            <a:r>
              <a:rPr lang="en-US" dirty="0" smtClean="0"/>
              <a:t>----- </a:t>
            </a:r>
            <a:r>
              <a:rPr lang="en-US" dirty="0"/>
              <a:t>Meeting Notes (5/30/13 12:52) -----</a:t>
            </a:r>
          </a:p>
          <a:p>
            <a:r>
              <a:rPr lang="en-US" dirty="0"/>
              <a:t>Genome-wide instead of genomic scale</a:t>
            </a:r>
          </a:p>
          <a:p>
            <a:r>
              <a:rPr lang="en-US" dirty="0"/>
              <a:t>24 </a:t>
            </a:r>
            <a:r>
              <a:rPr lang="en-US" dirty="0" err="1"/>
              <a:t>hr</a:t>
            </a:r>
            <a:r>
              <a:rPr lang="en-US" dirty="0"/>
              <a:t> embryogenesis</a:t>
            </a:r>
          </a:p>
          <a:p>
            <a:r>
              <a:rPr lang="en-US" dirty="0" err="1"/>
              <a:t>Pupal</a:t>
            </a:r>
            <a:r>
              <a:rPr lang="en-US" dirty="0"/>
              <a:t> 5 days ?</a:t>
            </a:r>
          </a:p>
          <a:p>
            <a:r>
              <a:rPr lang="en-US" dirty="0"/>
              <a:t>Histone marks under chip-</a:t>
            </a:r>
            <a:r>
              <a:rPr lang="en-US" dirty="0" err="1"/>
              <a:t>seq</a:t>
            </a:r>
            <a:endParaRPr lang="en-US" dirty="0"/>
          </a:p>
        </p:txBody>
      </p:sp>
      <p:sp>
        <p:nvSpPr>
          <p:cNvPr id="4" name="Slide Number Placeholder 3"/>
          <p:cNvSpPr>
            <a:spLocks noGrp="1"/>
          </p:cNvSpPr>
          <p:nvPr>
            <p:ph type="sldNum" sz="quarter" idx="10"/>
          </p:nvPr>
        </p:nvSpPr>
        <p:spPr/>
        <p:txBody>
          <a:bodyPr/>
          <a:lstStyle/>
          <a:p>
            <a:fld id="{D3026B94-C3B6-E643-B863-5E8F0FAD9FF9}" type="slidenum">
              <a:rPr lang="en-US" smtClean="0"/>
              <a:t>11</a:t>
            </a:fld>
            <a:endParaRPr lang="en-US"/>
          </a:p>
        </p:txBody>
      </p:sp>
    </p:spTree>
    <p:extLst>
      <p:ext uri="{BB962C8B-B14F-4D97-AF65-F5344CB8AC3E}">
        <p14:creationId xmlns:p14="http://schemas.microsoft.com/office/powerpoint/2010/main" val="3808930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Bottom left:</a:t>
            </a:r>
            <a:r>
              <a:rPr lang="en-US" baseline="0" dirty="0" smtClean="0"/>
              <a:t> bolder axes labels</a:t>
            </a:r>
          </a:p>
          <a:p>
            <a:r>
              <a:rPr lang="en-US" baseline="0" dirty="0" smtClean="0"/>
              <a:t>Remove </a:t>
            </a:r>
            <a:r>
              <a:rPr lang="en-US" baseline="0" dirty="0" err="1" smtClean="0"/>
              <a:t>dSP</a:t>
            </a:r>
            <a:endParaRPr lang="en-US" dirty="0" smtClean="0"/>
          </a:p>
          <a:p>
            <a:endParaRPr lang="en-US" dirty="0" smtClean="0"/>
          </a:p>
          <a:p>
            <a:endParaRPr lang="en-US" dirty="0"/>
          </a:p>
          <a:p>
            <a:r>
              <a:rPr lang="en-US" dirty="0"/>
              <a:t>----- Meeting Notes (2/25/15 11:01) -----</a:t>
            </a:r>
          </a:p>
          <a:p>
            <a:r>
              <a:rPr lang="en-US" dirty="0"/>
              <a:t>Potentially bring in </a:t>
            </a:r>
            <a:r>
              <a:rPr lang="en-US" dirty="0" err="1"/>
              <a:t>lof</a:t>
            </a:r>
            <a:r>
              <a:rPr lang="en-US" dirty="0"/>
              <a:t> data first, </a:t>
            </a:r>
            <a:r>
              <a:rPr lang="en-US" dirty="0" err="1"/>
              <a:t>oe</a:t>
            </a:r>
            <a:r>
              <a:rPr lang="en-US" dirty="0"/>
              <a:t> later</a:t>
            </a:r>
          </a:p>
        </p:txBody>
      </p:sp>
      <p:sp>
        <p:nvSpPr>
          <p:cNvPr id="4" name="Slide Number Placeholder 3"/>
          <p:cNvSpPr>
            <a:spLocks noGrp="1"/>
          </p:cNvSpPr>
          <p:nvPr>
            <p:ph type="sldNum" sz="quarter" idx="10"/>
          </p:nvPr>
        </p:nvSpPr>
        <p:spPr/>
        <p:txBody>
          <a:bodyPr/>
          <a:lstStyle/>
          <a:p>
            <a:fld id="{D7EE9E23-F904-D44D-9345-F4BD61AF6130}" type="slidenum">
              <a:rPr lang="en-US" smtClean="0"/>
              <a:t>12</a:t>
            </a:fld>
            <a:endParaRPr lang="en-US"/>
          </a:p>
        </p:txBody>
      </p:sp>
    </p:spTree>
    <p:extLst>
      <p:ext uri="{BB962C8B-B14F-4D97-AF65-F5344CB8AC3E}">
        <p14:creationId xmlns:p14="http://schemas.microsoft.com/office/powerpoint/2010/main" val="354474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bibliographic information</a:t>
            </a:r>
          </a:p>
          <a:p>
            <a:r>
              <a:rPr lang="en-US" dirty="0" smtClean="0"/>
              <a:t>One</a:t>
            </a:r>
            <a:r>
              <a:rPr lang="en-US" baseline="0" dirty="0" smtClean="0"/>
              <a:t> convincing result from the paper</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13</a:t>
            </a:fld>
            <a:endParaRPr lang="en-US"/>
          </a:p>
        </p:txBody>
      </p:sp>
    </p:spTree>
    <p:extLst>
      <p:ext uri="{BB962C8B-B14F-4D97-AF65-F5344CB8AC3E}">
        <p14:creationId xmlns:p14="http://schemas.microsoft.com/office/powerpoint/2010/main" val="1380171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8587F08-DFC8-204F-AA3B-70ECFE99CC2E}" type="datetime1">
              <a:rPr lang="en-US" smtClean="0"/>
              <a:t>8/11/15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939469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671E7F-CDC5-DC41-B0FD-F3039E070103}" type="datetime1">
              <a:rPr lang="en-US" smtClean="0"/>
              <a:t>8/11/15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2967209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B82463-4BA0-174E-8250-829B1D30A913}" type="datetime1">
              <a:rPr lang="en-US" smtClean="0"/>
              <a:t>8/11/15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163481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00BF65-E921-A148-8E02-6DA8EB256DC2}" type="datetime1">
              <a:rPr lang="en-US" smtClean="0"/>
              <a:t>8/11/15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624321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510E27-0B48-4A4E-B343-056D05541CDC}" type="datetime1">
              <a:rPr lang="en-US" smtClean="0"/>
              <a:t>8/11/15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912946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C4D609-0712-5C44-848D-DA1FFF72F0F5}" type="datetime1">
              <a:rPr lang="en-US" smtClean="0"/>
              <a:t>8/11/15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28385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030FF3B-3E17-9248-B761-FE10DD3630D1}" type="datetime1">
              <a:rPr lang="en-US" smtClean="0"/>
              <a:t>8/11/15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1909754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3217276-B844-2542-9A2D-FC489D304ADC}" type="datetime1">
              <a:rPr lang="en-US" smtClean="0"/>
              <a:t>8/11/15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239969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028B42-4AFF-BD4B-ACC5-D0E935C19BE7}" type="datetime1">
              <a:rPr lang="en-US" smtClean="0"/>
              <a:t>8/11/15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931657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AAB96B-A113-1544-9DCE-D7A1D3758FB0}" type="datetime1">
              <a:rPr lang="en-US" smtClean="0"/>
              <a:t>8/11/15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317609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DCE172-B1EC-3D43-8ABB-A231BF64949F}" type="datetime1">
              <a:rPr lang="en-US" smtClean="0"/>
              <a:t>8/11/15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6150024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D1BB62-F604-AD42-8071-1FB08E3B2430}" type="datetime1">
              <a:rPr lang="en-US" smtClean="0"/>
              <a:t>8/11/15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8D74A5-6B21-7D43-AA42-06463E0BF38B}" type="slidenum">
              <a:rPr lang="en-US" smtClean="0"/>
              <a:t>‹#›</a:t>
            </a:fld>
            <a:endParaRPr lang="en-US"/>
          </a:p>
        </p:txBody>
      </p:sp>
    </p:spTree>
    <p:extLst>
      <p:ext uri="{BB962C8B-B14F-4D97-AF65-F5344CB8AC3E}">
        <p14:creationId xmlns:p14="http://schemas.microsoft.com/office/powerpoint/2010/main" val="1436681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emf"/><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 Id="rId3"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31.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4" Type="http://schemas.openxmlformats.org/officeDocument/2006/relationships/image" Target="../media/image65.png"/><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Temporal Analysis of Groucho Mediated Gene Regulation in the Drosophila Embryo</a:t>
            </a:r>
            <a:endParaRPr lang="en-US" dirty="0"/>
          </a:p>
        </p:txBody>
      </p:sp>
      <p:sp>
        <p:nvSpPr>
          <p:cNvPr id="3" name="Subtitle 2"/>
          <p:cNvSpPr>
            <a:spLocks noGrp="1"/>
          </p:cNvSpPr>
          <p:nvPr>
            <p:ph type="subTitle" idx="1"/>
          </p:nvPr>
        </p:nvSpPr>
        <p:spPr>
          <a:xfrm>
            <a:off x="1371600" y="3886199"/>
            <a:ext cx="6400800" cy="1862367"/>
          </a:xfrm>
        </p:spPr>
        <p:txBody>
          <a:bodyPr>
            <a:normAutofit fontScale="70000" lnSpcReduction="20000"/>
          </a:bodyPr>
          <a:lstStyle/>
          <a:p>
            <a:r>
              <a:rPr lang="en-US" dirty="0" smtClean="0"/>
              <a:t>Michael Chambers</a:t>
            </a:r>
          </a:p>
          <a:p>
            <a:endParaRPr lang="en-US" dirty="0" smtClean="0"/>
          </a:p>
          <a:p>
            <a:endParaRPr lang="en-US" dirty="0"/>
          </a:p>
          <a:p>
            <a:r>
              <a:rPr lang="en-US" dirty="0" smtClean="0"/>
              <a:t>Albert Courey Lab</a:t>
            </a:r>
          </a:p>
          <a:p>
            <a:r>
              <a:rPr lang="en-US" dirty="0" smtClean="0"/>
              <a:t>July 2015</a:t>
            </a:r>
            <a:endParaRPr lang="en-US" dirty="0"/>
          </a:p>
        </p:txBody>
      </p:sp>
    </p:spTree>
    <p:extLst>
      <p:ext uri="{BB962C8B-B14F-4D97-AF65-F5344CB8AC3E}">
        <p14:creationId xmlns:p14="http://schemas.microsoft.com/office/powerpoint/2010/main" val="1096073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Establishing a timeline of Groucho activity in early embryonic development</a:t>
            </a:r>
          </a:p>
          <a:p>
            <a:endParaRPr lang="en-US" dirty="0" smtClean="0"/>
          </a:p>
          <a:p>
            <a:r>
              <a:rPr lang="en-US" dirty="0" smtClean="0">
                <a:solidFill>
                  <a:schemeClr val="bg1">
                    <a:lumMod val="75000"/>
                  </a:schemeClr>
                </a:solidFill>
              </a:rPr>
              <a:t>Investigating the dynamics of Groucho occupancy</a:t>
            </a:r>
          </a:p>
          <a:p>
            <a:endParaRPr lang="en-US" dirty="0" smtClean="0">
              <a:solidFill>
                <a:schemeClr val="bg1">
                  <a:lumMod val="75000"/>
                </a:schemeClr>
              </a:solidFill>
            </a:endParaRPr>
          </a:p>
        </p:txBody>
      </p:sp>
      <p:sp>
        <p:nvSpPr>
          <p:cNvPr id="4" name="Slide Number Placeholder 3"/>
          <p:cNvSpPr>
            <a:spLocks noGrp="1"/>
          </p:cNvSpPr>
          <p:nvPr>
            <p:ph type="sldNum" sz="quarter" idx="12"/>
          </p:nvPr>
        </p:nvSpPr>
        <p:spPr/>
        <p:txBody>
          <a:bodyPr/>
          <a:lstStyle/>
          <a:p>
            <a:fld id="{818D74A5-6B21-7D43-AA42-06463E0BF38B}" type="slidenum">
              <a:rPr lang="en-US" smtClean="0"/>
              <a:t>10</a:t>
            </a:fld>
            <a:endParaRPr lang="en-US"/>
          </a:p>
        </p:txBody>
      </p:sp>
    </p:spTree>
    <p:extLst>
      <p:ext uri="{BB962C8B-B14F-4D97-AF65-F5344CB8AC3E}">
        <p14:creationId xmlns:p14="http://schemas.microsoft.com/office/powerpoint/2010/main" val="26585680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Genomic scale analysis will provide significant insight into Groucho’s functions in early fly development</a:t>
            </a:r>
            <a:endParaRPr lang="en-US" sz="3200" dirty="0"/>
          </a:p>
        </p:txBody>
      </p:sp>
      <p:cxnSp>
        <p:nvCxnSpPr>
          <p:cNvPr id="12" name="Straight Arrow Connector 11"/>
          <p:cNvCxnSpPr/>
          <p:nvPr/>
        </p:nvCxnSpPr>
        <p:spPr>
          <a:xfrm>
            <a:off x="762000" y="3235641"/>
            <a:ext cx="266276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1607104"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2321126"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035148"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219200" y="3505200"/>
            <a:ext cx="3479800" cy="1358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905000" y="3505200"/>
            <a:ext cx="2794000" cy="1358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667000" y="3505200"/>
            <a:ext cx="2032000" cy="13589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743200" y="4978400"/>
            <a:ext cx="1202267"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RNA-seq</a:t>
            </a:r>
            <a:endParaRPr lang="en-US" dirty="0"/>
          </a:p>
        </p:txBody>
      </p:sp>
      <p:sp>
        <p:nvSpPr>
          <p:cNvPr id="29" name="Rectangle 28"/>
          <p:cNvSpPr/>
          <p:nvPr/>
        </p:nvSpPr>
        <p:spPr>
          <a:xfrm>
            <a:off x="3996267" y="4978400"/>
            <a:ext cx="1363133"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Nascent-seq</a:t>
            </a:r>
            <a:endParaRPr lang="en-US" dirty="0"/>
          </a:p>
        </p:txBody>
      </p:sp>
      <p:sp>
        <p:nvSpPr>
          <p:cNvPr id="30" name="Rectangle 29"/>
          <p:cNvSpPr/>
          <p:nvPr/>
        </p:nvSpPr>
        <p:spPr>
          <a:xfrm>
            <a:off x="5405967" y="4978400"/>
            <a:ext cx="1202267"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ChIP-seq</a:t>
            </a:r>
            <a:endParaRPr lang="en-US" dirty="0"/>
          </a:p>
        </p:txBody>
      </p:sp>
      <p:sp>
        <p:nvSpPr>
          <p:cNvPr id="31" name="Rectangle 30"/>
          <p:cNvSpPr/>
          <p:nvPr/>
        </p:nvSpPr>
        <p:spPr>
          <a:xfrm>
            <a:off x="2743200" y="5283200"/>
            <a:ext cx="1202267"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mRNA accumulation</a:t>
            </a:r>
            <a:endParaRPr lang="en-US" sz="1400" dirty="0"/>
          </a:p>
        </p:txBody>
      </p:sp>
      <p:sp>
        <p:nvSpPr>
          <p:cNvPr id="32" name="Rectangle 31"/>
          <p:cNvSpPr/>
          <p:nvPr/>
        </p:nvSpPr>
        <p:spPr>
          <a:xfrm>
            <a:off x="3996267" y="5283200"/>
            <a:ext cx="1363133"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mRNA transcription rate</a:t>
            </a:r>
            <a:endParaRPr lang="en-US" sz="1200" dirty="0"/>
          </a:p>
        </p:txBody>
      </p:sp>
      <p:sp>
        <p:nvSpPr>
          <p:cNvPr id="33" name="Rectangle 32"/>
          <p:cNvSpPr/>
          <p:nvPr/>
        </p:nvSpPr>
        <p:spPr>
          <a:xfrm>
            <a:off x="5405967" y="5283200"/>
            <a:ext cx="1202267"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Groucho binding</a:t>
            </a:r>
            <a:endParaRPr lang="en-US" sz="1400" dirty="0"/>
          </a:p>
        </p:txBody>
      </p:sp>
      <p:sp>
        <p:nvSpPr>
          <p:cNvPr id="37" name="Freeform 36"/>
          <p:cNvSpPr/>
          <p:nvPr/>
        </p:nvSpPr>
        <p:spPr>
          <a:xfrm>
            <a:off x="1735289" y="1706016"/>
            <a:ext cx="830112" cy="370195"/>
          </a:xfrm>
          <a:custGeom>
            <a:avLst/>
            <a:gdLst>
              <a:gd name="connsiteX0" fmla="*/ 443484 w 3343759"/>
              <a:gd name="connsiteY0" fmla="*/ 105577 h 919649"/>
              <a:gd name="connsiteX1" fmla="*/ 3313684 w 3343759"/>
              <a:gd name="connsiteY1" fmla="*/ 54777 h 919649"/>
              <a:gd name="connsiteX2" fmla="*/ 1840484 w 3343759"/>
              <a:gd name="connsiteY2" fmla="*/ 918377 h 919649"/>
              <a:gd name="connsiteX3" fmla="*/ 151384 w 3343759"/>
              <a:gd name="connsiteY3" fmla="*/ 245277 h 919649"/>
              <a:gd name="connsiteX4" fmla="*/ 443484 w 3343759"/>
              <a:gd name="connsiteY4" fmla="*/ 105577 h 919649"/>
              <a:gd name="connsiteX0" fmla="*/ 299625 w 3199900"/>
              <a:gd name="connsiteY0" fmla="*/ 121485 h 938774"/>
              <a:gd name="connsiteX1" fmla="*/ 3169825 w 3199900"/>
              <a:gd name="connsiteY1" fmla="*/ 70685 h 938774"/>
              <a:gd name="connsiteX2" fmla="*/ 1696625 w 3199900"/>
              <a:gd name="connsiteY2" fmla="*/ 934285 h 938774"/>
              <a:gd name="connsiteX3" fmla="*/ 248825 w 3199900"/>
              <a:gd name="connsiteY3" fmla="*/ 690230 h 938774"/>
              <a:gd name="connsiteX4" fmla="*/ 299625 w 3199900"/>
              <a:gd name="connsiteY4" fmla="*/ 121485 h 938774"/>
              <a:gd name="connsiteX0" fmla="*/ 296177 w 3146808"/>
              <a:gd name="connsiteY0" fmla="*/ 4048 h 821337"/>
              <a:gd name="connsiteX1" fmla="*/ 3115577 w 3146808"/>
              <a:gd name="connsiteY1" fmla="*/ 343288 h 821337"/>
              <a:gd name="connsiteX2" fmla="*/ 1693177 w 3146808"/>
              <a:gd name="connsiteY2" fmla="*/ 816848 h 821337"/>
              <a:gd name="connsiteX3" fmla="*/ 245377 w 3146808"/>
              <a:gd name="connsiteY3" fmla="*/ 572793 h 821337"/>
              <a:gd name="connsiteX4" fmla="*/ 296177 w 3146808"/>
              <a:gd name="connsiteY4" fmla="*/ 4048 h 821337"/>
              <a:gd name="connsiteX0" fmla="*/ 290170 w 3054150"/>
              <a:gd name="connsiteY0" fmla="*/ 22177 h 839466"/>
              <a:gd name="connsiteX1" fmla="*/ 3020670 w 3054150"/>
              <a:gd name="connsiteY1" fmla="*/ 185899 h 839466"/>
              <a:gd name="connsiteX2" fmla="*/ 1687170 w 3054150"/>
              <a:gd name="connsiteY2" fmla="*/ 834977 h 839466"/>
              <a:gd name="connsiteX3" fmla="*/ 239370 w 3054150"/>
              <a:gd name="connsiteY3" fmla="*/ 590922 h 839466"/>
              <a:gd name="connsiteX4" fmla="*/ 290170 w 3054150"/>
              <a:gd name="connsiteY4" fmla="*/ 22177 h 839466"/>
              <a:gd name="connsiteX0" fmla="*/ 290170 w 3163476"/>
              <a:gd name="connsiteY0" fmla="*/ 19117 h 831929"/>
              <a:gd name="connsiteX1" fmla="*/ 3020670 w 3163476"/>
              <a:gd name="connsiteY1" fmla="*/ 182839 h 831929"/>
              <a:gd name="connsiteX2" fmla="*/ 2665069 w 3163476"/>
              <a:gd name="connsiteY2" fmla="*/ 657671 h 831929"/>
              <a:gd name="connsiteX3" fmla="*/ 1687170 w 3163476"/>
              <a:gd name="connsiteY3" fmla="*/ 831917 h 831929"/>
              <a:gd name="connsiteX4" fmla="*/ 239370 w 3163476"/>
              <a:gd name="connsiteY4" fmla="*/ 587862 h 831929"/>
              <a:gd name="connsiteX5" fmla="*/ 290170 w 3163476"/>
              <a:gd name="connsiteY5" fmla="*/ 19117 h 831929"/>
              <a:gd name="connsiteX0" fmla="*/ 269029 w 2903676"/>
              <a:gd name="connsiteY0" fmla="*/ 51806 h 864618"/>
              <a:gd name="connsiteX1" fmla="*/ 2682029 w 2903676"/>
              <a:gd name="connsiteY1" fmla="*/ 98516 h 864618"/>
              <a:gd name="connsiteX2" fmla="*/ 2643928 w 2903676"/>
              <a:gd name="connsiteY2" fmla="*/ 690360 h 864618"/>
              <a:gd name="connsiteX3" fmla="*/ 1666029 w 2903676"/>
              <a:gd name="connsiteY3" fmla="*/ 864606 h 864618"/>
              <a:gd name="connsiteX4" fmla="*/ 218229 w 2903676"/>
              <a:gd name="connsiteY4" fmla="*/ 620551 h 864618"/>
              <a:gd name="connsiteX5" fmla="*/ 269029 w 2903676"/>
              <a:gd name="connsiteY5" fmla="*/ 51806 h 864618"/>
              <a:gd name="connsiteX0" fmla="*/ 220509 w 2855156"/>
              <a:gd name="connsiteY0" fmla="*/ 51806 h 864618"/>
              <a:gd name="connsiteX1" fmla="*/ 2633509 w 2855156"/>
              <a:gd name="connsiteY1" fmla="*/ 98516 h 864618"/>
              <a:gd name="connsiteX2" fmla="*/ 2595408 w 2855156"/>
              <a:gd name="connsiteY2" fmla="*/ 690360 h 864618"/>
              <a:gd name="connsiteX3" fmla="*/ 1617509 w 2855156"/>
              <a:gd name="connsiteY3" fmla="*/ 864606 h 864618"/>
              <a:gd name="connsiteX4" fmla="*/ 271309 w 2855156"/>
              <a:gd name="connsiteY4" fmla="*/ 620551 h 864618"/>
              <a:gd name="connsiteX5" fmla="*/ 220509 w 2855156"/>
              <a:gd name="connsiteY5" fmla="*/ 51806 h 864618"/>
              <a:gd name="connsiteX0" fmla="*/ 220509 w 2829298"/>
              <a:gd name="connsiteY0" fmla="*/ 50393 h 863205"/>
              <a:gd name="connsiteX1" fmla="*/ 2633509 w 2829298"/>
              <a:gd name="connsiteY1" fmla="*/ 97103 h 863205"/>
              <a:gd name="connsiteX2" fmla="*/ 2531908 w 2829298"/>
              <a:gd name="connsiteY2" fmla="*/ 659694 h 863205"/>
              <a:gd name="connsiteX3" fmla="*/ 1617509 w 2829298"/>
              <a:gd name="connsiteY3" fmla="*/ 863193 h 863205"/>
              <a:gd name="connsiteX4" fmla="*/ 271309 w 2829298"/>
              <a:gd name="connsiteY4" fmla="*/ 619138 h 863205"/>
              <a:gd name="connsiteX5" fmla="*/ 220509 w 2829298"/>
              <a:gd name="connsiteY5" fmla="*/ 50393 h 863205"/>
              <a:gd name="connsiteX0" fmla="*/ 229621 w 2932164"/>
              <a:gd name="connsiteY0" fmla="*/ 50393 h 863205"/>
              <a:gd name="connsiteX1" fmla="*/ 2769621 w 2932164"/>
              <a:gd name="connsiteY1" fmla="*/ 97103 h 863205"/>
              <a:gd name="connsiteX2" fmla="*/ 2541020 w 2932164"/>
              <a:gd name="connsiteY2" fmla="*/ 659694 h 863205"/>
              <a:gd name="connsiteX3" fmla="*/ 1626621 w 2932164"/>
              <a:gd name="connsiteY3" fmla="*/ 863193 h 863205"/>
              <a:gd name="connsiteX4" fmla="*/ 280421 w 2932164"/>
              <a:gd name="connsiteY4" fmla="*/ 619138 h 863205"/>
              <a:gd name="connsiteX5" fmla="*/ 229621 w 2932164"/>
              <a:gd name="connsiteY5" fmla="*/ 50393 h 863205"/>
              <a:gd name="connsiteX0" fmla="*/ 208960 w 2911503"/>
              <a:gd name="connsiteY0" fmla="*/ 48286 h 861095"/>
              <a:gd name="connsiteX1" fmla="*/ 2748960 w 2911503"/>
              <a:gd name="connsiteY1" fmla="*/ 94996 h 861095"/>
              <a:gd name="connsiteX2" fmla="*/ 2520359 w 2911503"/>
              <a:gd name="connsiteY2" fmla="*/ 657587 h 861095"/>
              <a:gd name="connsiteX3" fmla="*/ 1605960 w 2911503"/>
              <a:gd name="connsiteY3" fmla="*/ 861086 h 861095"/>
              <a:gd name="connsiteX4" fmla="*/ 310560 w 2911503"/>
              <a:gd name="connsiteY4" fmla="*/ 587778 h 861095"/>
              <a:gd name="connsiteX5" fmla="*/ 208960 w 2911503"/>
              <a:gd name="connsiteY5" fmla="*/ 48286 h 861095"/>
              <a:gd name="connsiteX0" fmla="*/ 208960 w 2979708"/>
              <a:gd name="connsiteY0" fmla="*/ 50197 h 863006"/>
              <a:gd name="connsiteX1" fmla="*/ 2748960 w 2979708"/>
              <a:gd name="connsiteY1" fmla="*/ 96907 h 863006"/>
              <a:gd name="connsiteX2" fmla="*/ 2710859 w 2979708"/>
              <a:gd name="connsiteY2" fmla="*/ 698502 h 863006"/>
              <a:gd name="connsiteX3" fmla="*/ 1605960 w 2979708"/>
              <a:gd name="connsiteY3" fmla="*/ 862997 h 863006"/>
              <a:gd name="connsiteX4" fmla="*/ 310560 w 2979708"/>
              <a:gd name="connsiteY4" fmla="*/ 589689 h 863006"/>
              <a:gd name="connsiteX5" fmla="*/ 208960 w 2979708"/>
              <a:gd name="connsiteY5" fmla="*/ 50197 h 863006"/>
              <a:gd name="connsiteX0" fmla="*/ 185850 w 2956598"/>
              <a:gd name="connsiteY0" fmla="*/ 50197 h 863006"/>
              <a:gd name="connsiteX1" fmla="*/ 2725850 w 2956598"/>
              <a:gd name="connsiteY1" fmla="*/ 96907 h 863006"/>
              <a:gd name="connsiteX2" fmla="*/ 2687749 w 2956598"/>
              <a:gd name="connsiteY2" fmla="*/ 698502 h 863006"/>
              <a:gd name="connsiteX3" fmla="*/ 1582850 w 2956598"/>
              <a:gd name="connsiteY3" fmla="*/ 862997 h 863006"/>
              <a:gd name="connsiteX4" fmla="*/ 350950 w 2956598"/>
              <a:gd name="connsiteY4" fmla="*/ 589689 h 863006"/>
              <a:gd name="connsiteX5" fmla="*/ 185850 w 2956598"/>
              <a:gd name="connsiteY5" fmla="*/ 50197 h 863006"/>
              <a:gd name="connsiteX0" fmla="*/ 185850 w 2940843"/>
              <a:gd name="connsiteY0" fmla="*/ 49234 h 862043"/>
              <a:gd name="connsiteX1" fmla="*/ 2725850 w 2940843"/>
              <a:gd name="connsiteY1" fmla="*/ 95944 h 862043"/>
              <a:gd name="connsiteX2" fmla="*/ 2649649 w 2940843"/>
              <a:gd name="connsiteY2" fmla="*/ 678037 h 862043"/>
              <a:gd name="connsiteX3" fmla="*/ 1582850 w 2940843"/>
              <a:gd name="connsiteY3" fmla="*/ 862034 h 862043"/>
              <a:gd name="connsiteX4" fmla="*/ 350950 w 2940843"/>
              <a:gd name="connsiteY4" fmla="*/ 588726 h 862043"/>
              <a:gd name="connsiteX5" fmla="*/ 185850 w 2940843"/>
              <a:gd name="connsiteY5" fmla="*/ 49234 h 862043"/>
              <a:gd name="connsiteX0" fmla="*/ 208959 w 2963952"/>
              <a:gd name="connsiteY0" fmla="*/ 56597 h 869431"/>
              <a:gd name="connsiteX1" fmla="*/ 2748959 w 2963952"/>
              <a:gd name="connsiteY1" fmla="*/ 103307 h 869431"/>
              <a:gd name="connsiteX2" fmla="*/ 2672758 w 2963952"/>
              <a:gd name="connsiteY2" fmla="*/ 685400 h 869431"/>
              <a:gd name="connsiteX3" fmla="*/ 1605959 w 2963952"/>
              <a:gd name="connsiteY3" fmla="*/ 869397 h 869431"/>
              <a:gd name="connsiteX4" fmla="*/ 310559 w 2963952"/>
              <a:gd name="connsiteY4" fmla="*/ 698475 h 869431"/>
              <a:gd name="connsiteX5" fmla="*/ 208959 w 2963952"/>
              <a:gd name="connsiteY5" fmla="*/ 56597 h 869431"/>
              <a:gd name="connsiteX0" fmla="*/ 199011 w 2954004"/>
              <a:gd name="connsiteY0" fmla="*/ 56597 h 913295"/>
              <a:gd name="connsiteX1" fmla="*/ 2739011 w 2954004"/>
              <a:gd name="connsiteY1" fmla="*/ 103307 h 913295"/>
              <a:gd name="connsiteX2" fmla="*/ 2662810 w 2954004"/>
              <a:gd name="connsiteY2" fmla="*/ 685400 h 913295"/>
              <a:gd name="connsiteX3" fmla="*/ 1386461 w 2954004"/>
              <a:gd name="connsiteY3" fmla="*/ 913277 h 913295"/>
              <a:gd name="connsiteX4" fmla="*/ 300611 w 2954004"/>
              <a:gd name="connsiteY4" fmla="*/ 698475 h 913295"/>
              <a:gd name="connsiteX5" fmla="*/ 199011 w 2954004"/>
              <a:gd name="connsiteY5" fmla="*/ 56597 h 913295"/>
              <a:gd name="connsiteX0" fmla="*/ 276708 w 3031701"/>
              <a:gd name="connsiteY0" fmla="*/ 39654 h 896343"/>
              <a:gd name="connsiteX1" fmla="*/ 2816708 w 3031701"/>
              <a:gd name="connsiteY1" fmla="*/ 86364 h 896343"/>
              <a:gd name="connsiteX2" fmla="*/ 2740507 w 3031701"/>
              <a:gd name="connsiteY2" fmla="*/ 668457 h 896343"/>
              <a:gd name="connsiteX3" fmla="*/ 1464158 w 3031701"/>
              <a:gd name="connsiteY3" fmla="*/ 896334 h 896343"/>
              <a:gd name="connsiteX4" fmla="*/ 378308 w 3031701"/>
              <a:gd name="connsiteY4" fmla="*/ 681532 h 896343"/>
              <a:gd name="connsiteX5" fmla="*/ 78951 w 3031701"/>
              <a:gd name="connsiteY5" fmla="*/ 444184 h 896343"/>
              <a:gd name="connsiteX6" fmla="*/ 276708 w 3031701"/>
              <a:gd name="connsiteY6" fmla="*/ 39654 h 896343"/>
              <a:gd name="connsiteX0" fmla="*/ 398902 w 2949509"/>
              <a:gd name="connsiteY0" fmla="*/ 39654 h 896343"/>
              <a:gd name="connsiteX1" fmla="*/ 2748402 w 2949509"/>
              <a:gd name="connsiteY1" fmla="*/ 86364 h 896343"/>
              <a:gd name="connsiteX2" fmla="*/ 2672201 w 2949509"/>
              <a:gd name="connsiteY2" fmla="*/ 668457 h 896343"/>
              <a:gd name="connsiteX3" fmla="*/ 1395852 w 2949509"/>
              <a:gd name="connsiteY3" fmla="*/ 896334 h 896343"/>
              <a:gd name="connsiteX4" fmla="*/ 310002 w 2949509"/>
              <a:gd name="connsiteY4" fmla="*/ 681532 h 896343"/>
              <a:gd name="connsiteX5" fmla="*/ 10645 w 2949509"/>
              <a:gd name="connsiteY5" fmla="*/ 444184 h 896343"/>
              <a:gd name="connsiteX6" fmla="*/ 398902 w 2949509"/>
              <a:gd name="connsiteY6" fmla="*/ 39654 h 896343"/>
              <a:gd name="connsiteX0" fmla="*/ 444107 w 2940217"/>
              <a:gd name="connsiteY0" fmla="*/ 39654 h 896343"/>
              <a:gd name="connsiteX1" fmla="*/ 2742807 w 2940217"/>
              <a:gd name="connsiteY1" fmla="*/ 86364 h 896343"/>
              <a:gd name="connsiteX2" fmla="*/ 2666606 w 2940217"/>
              <a:gd name="connsiteY2" fmla="*/ 668457 h 896343"/>
              <a:gd name="connsiteX3" fmla="*/ 1390257 w 2940217"/>
              <a:gd name="connsiteY3" fmla="*/ 896334 h 896343"/>
              <a:gd name="connsiteX4" fmla="*/ 304407 w 2940217"/>
              <a:gd name="connsiteY4" fmla="*/ 681532 h 896343"/>
              <a:gd name="connsiteX5" fmla="*/ 5050 w 2940217"/>
              <a:gd name="connsiteY5" fmla="*/ 444184 h 896343"/>
              <a:gd name="connsiteX6" fmla="*/ 444107 w 2940217"/>
              <a:gd name="connsiteY6" fmla="*/ 39654 h 896343"/>
              <a:gd name="connsiteX0" fmla="*/ 444107 w 2940217"/>
              <a:gd name="connsiteY0" fmla="*/ 32465 h 913531"/>
              <a:gd name="connsiteX1" fmla="*/ 2742807 w 2940217"/>
              <a:gd name="connsiteY1" fmla="*/ 103552 h 913531"/>
              <a:gd name="connsiteX2" fmla="*/ 2666606 w 2940217"/>
              <a:gd name="connsiteY2" fmla="*/ 685645 h 913531"/>
              <a:gd name="connsiteX3" fmla="*/ 1390257 w 2940217"/>
              <a:gd name="connsiteY3" fmla="*/ 913522 h 913531"/>
              <a:gd name="connsiteX4" fmla="*/ 304407 w 2940217"/>
              <a:gd name="connsiteY4" fmla="*/ 698720 h 913531"/>
              <a:gd name="connsiteX5" fmla="*/ 5050 w 2940217"/>
              <a:gd name="connsiteY5" fmla="*/ 461372 h 913531"/>
              <a:gd name="connsiteX6" fmla="*/ 444107 w 2940217"/>
              <a:gd name="connsiteY6" fmla="*/ 32465 h 913531"/>
              <a:gd name="connsiteX0" fmla="*/ 441860 w 2664359"/>
              <a:gd name="connsiteY0" fmla="*/ 11444 h 892510"/>
              <a:gd name="connsiteX1" fmla="*/ 2442110 w 2664359"/>
              <a:gd name="connsiteY1" fmla="*/ 170290 h 892510"/>
              <a:gd name="connsiteX2" fmla="*/ 2664359 w 2664359"/>
              <a:gd name="connsiteY2" fmla="*/ 664624 h 892510"/>
              <a:gd name="connsiteX3" fmla="*/ 1388010 w 2664359"/>
              <a:gd name="connsiteY3" fmla="*/ 892501 h 892510"/>
              <a:gd name="connsiteX4" fmla="*/ 302160 w 2664359"/>
              <a:gd name="connsiteY4" fmla="*/ 677699 h 892510"/>
              <a:gd name="connsiteX5" fmla="*/ 2803 w 2664359"/>
              <a:gd name="connsiteY5" fmla="*/ 440351 h 892510"/>
              <a:gd name="connsiteX6" fmla="*/ 441860 w 2664359"/>
              <a:gd name="connsiteY6" fmla="*/ 11444 h 892510"/>
              <a:gd name="connsiteX0" fmla="*/ 441921 w 2793544"/>
              <a:gd name="connsiteY0" fmla="*/ 32465 h 913531"/>
              <a:gd name="connsiteX1" fmla="*/ 2454871 w 2793544"/>
              <a:gd name="connsiteY1" fmla="*/ 103552 h 913531"/>
              <a:gd name="connsiteX2" fmla="*/ 2664420 w 2793544"/>
              <a:gd name="connsiteY2" fmla="*/ 685645 h 913531"/>
              <a:gd name="connsiteX3" fmla="*/ 1388071 w 2793544"/>
              <a:gd name="connsiteY3" fmla="*/ 913522 h 913531"/>
              <a:gd name="connsiteX4" fmla="*/ 302221 w 2793544"/>
              <a:gd name="connsiteY4" fmla="*/ 698720 h 913531"/>
              <a:gd name="connsiteX5" fmla="*/ 2864 w 2793544"/>
              <a:gd name="connsiteY5" fmla="*/ 461372 h 913531"/>
              <a:gd name="connsiteX6" fmla="*/ 441921 w 2793544"/>
              <a:gd name="connsiteY6" fmla="*/ 32465 h 913531"/>
              <a:gd name="connsiteX0" fmla="*/ 441921 w 2639628"/>
              <a:gd name="connsiteY0" fmla="*/ 29018 h 910084"/>
              <a:gd name="connsiteX1" fmla="*/ 2454871 w 2639628"/>
              <a:gd name="connsiteY1" fmla="*/ 100105 h 910084"/>
              <a:gd name="connsiteX2" fmla="*/ 2397720 w 2639628"/>
              <a:gd name="connsiteY2" fmla="*/ 594439 h 910084"/>
              <a:gd name="connsiteX3" fmla="*/ 1388071 w 2639628"/>
              <a:gd name="connsiteY3" fmla="*/ 910075 h 910084"/>
              <a:gd name="connsiteX4" fmla="*/ 302221 w 2639628"/>
              <a:gd name="connsiteY4" fmla="*/ 695273 h 910084"/>
              <a:gd name="connsiteX5" fmla="*/ 2864 w 2639628"/>
              <a:gd name="connsiteY5" fmla="*/ 457925 h 910084"/>
              <a:gd name="connsiteX6" fmla="*/ 441921 w 2639628"/>
              <a:gd name="connsiteY6" fmla="*/ 29018 h 910084"/>
              <a:gd name="connsiteX0" fmla="*/ 441921 w 2675751"/>
              <a:gd name="connsiteY0" fmla="*/ 31073 h 912139"/>
              <a:gd name="connsiteX1" fmla="*/ 2454871 w 2675751"/>
              <a:gd name="connsiteY1" fmla="*/ 102160 h 912139"/>
              <a:gd name="connsiteX2" fmla="*/ 2473920 w 2675751"/>
              <a:gd name="connsiteY2" fmla="*/ 650124 h 912139"/>
              <a:gd name="connsiteX3" fmla="*/ 1388071 w 2675751"/>
              <a:gd name="connsiteY3" fmla="*/ 912130 h 912139"/>
              <a:gd name="connsiteX4" fmla="*/ 302221 w 2675751"/>
              <a:gd name="connsiteY4" fmla="*/ 697328 h 912139"/>
              <a:gd name="connsiteX5" fmla="*/ 2864 w 2675751"/>
              <a:gd name="connsiteY5" fmla="*/ 459980 h 912139"/>
              <a:gd name="connsiteX6" fmla="*/ 441921 w 2675751"/>
              <a:gd name="connsiteY6" fmla="*/ 31073 h 912139"/>
              <a:gd name="connsiteX0" fmla="*/ 441921 w 2675751"/>
              <a:gd name="connsiteY0" fmla="*/ 31073 h 912153"/>
              <a:gd name="connsiteX1" fmla="*/ 2454871 w 2675751"/>
              <a:gd name="connsiteY1" fmla="*/ 102160 h 912153"/>
              <a:gd name="connsiteX2" fmla="*/ 2473920 w 2675751"/>
              <a:gd name="connsiteY2" fmla="*/ 650124 h 912153"/>
              <a:gd name="connsiteX3" fmla="*/ 1388071 w 2675751"/>
              <a:gd name="connsiteY3" fmla="*/ 912130 h 912153"/>
              <a:gd name="connsiteX4" fmla="*/ 505421 w 2675751"/>
              <a:gd name="connsiteY4" fmla="*/ 780212 h 912153"/>
              <a:gd name="connsiteX5" fmla="*/ 2864 w 2675751"/>
              <a:gd name="connsiteY5" fmla="*/ 459980 h 912153"/>
              <a:gd name="connsiteX6" fmla="*/ 441921 w 2675751"/>
              <a:gd name="connsiteY6" fmla="*/ 31073 h 912153"/>
              <a:gd name="connsiteX0" fmla="*/ 441921 w 2675751"/>
              <a:gd name="connsiteY0" fmla="*/ 31073 h 912187"/>
              <a:gd name="connsiteX1" fmla="*/ 2454871 w 2675751"/>
              <a:gd name="connsiteY1" fmla="*/ 102160 h 912187"/>
              <a:gd name="connsiteX2" fmla="*/ 2473920 w 2675751"/>
              <a:gd name="connsiteY2" fmla="*/ 650124 h 912187"/>
              <a:gd name="connsiteX3" fmla="*/ 1388071 w 2675751"/>
              <a:gd name="connsiteY3" fmla="*/ 912130 h 912187"/>
              <a:gd name="connsiteX4" fmla="*/ 505421 w 2675751"/>
              <a:gd name="connsiteY4" fmla="*/ 780212 h 912187"/>
              <a:gd name="connsiteX5" fmla="*/ 2864 w 2675751"/>
              <a:gd name="connsiteY5" fmla="*/ 459980 h 912187"/>
              <a:gd name="connsiteX6" fmla="*/ 441921 w 2675751"/>
              <a:gd name="connsiteY6" fmla="*/ 31073 h 912187"/>
              <a:gd name="connsiteX0" fmla="*/ 417340 w 2651170"/>
              <a:gd name="connsiteY0" fmla="*/ 31073 h 912187"/>
              <a:gd name="connsiteX1" fmla="*/ 2430290 w 2651170"/>
              <a:gd name="connsiteY1" fmla="*/ 102160 h 912187"/>
              <a:gd name="connsiteX2" fmla="*/ 2449339 w 2651170"/>
              <a:gd name="connsiteY2" fmla="*/ 650124 h 912187"/>
              <a:gd name="connsiteX3" fmla="*/ 1363490 w 2651170"/>
              <a:gd name="connsiteY3" fmla="*/ 912130 h 912187"/>
              <a:gd name="connsiteX4" fmla="*/ 480840 w 2651170"/>
              <a:gd name="connsiteY4" fmla="*/ 780212 h 912187"/>
              <a:gd name="connsiteX5" fmla="*/ 3683 w 2651170"/>
              <a:gd name="connsiteY5" fmla="*/ 459980 h 912187"/>
              <a:gd name="connsiteX6" fmla="*/ 417340 w 2651170"/>
              <a:gd name="connsiteY6" fmla="*/ 31073 h 912187"/>
              <a:gd name="connsiteX0" fmla="*/ 417340 w 2651170"/>
              <a:gd name="connsiteY0" fmla="*/ 31073 h 912187"/>
              <a:gd name="connsiteX1" fmla="*/ 2430290 w 2651170"/>
              <a:gd name="connsiteY1" fmla="*/ 102160 h 912187"/>
              <a:gd name="connsiteX2" fmla="*/ 2449339 w 2651170"/>
              <a:gd name="connsiteY2" fmla="*/ 650124 h 912187"/>
              <a:gd name="connsiteX3" fmla="*/ 1363490 w 2651170"/>
              <a:gd name="connsiteY3" fmla="*/ 912130 h 912187"/>
              <a:gd name="connsiteX4" fmla="*/ 493540 w 2651170"/>
              <a:gd name="connsiteY4" fmla="*/ 770461 h 912187"/>
              <a:gd name="connsiteX5" fmla="*/ 3683 w 2651170"/>
              <a:gd name="connsiteY5" fmla="*/ 459980 h 912187"/>
              <a:gd name="connsiteX6" fmla="*/ 417340 w 2651170"/>
              <a:gd name="connsiteY6" fmla="*/ 31073 h 912187"/>
              <a:gd name="connsiteX0" fmla="*/ 375448 w 2609278"/>
              <a:gd name="connsiteY0" fmla="*/ 33957 h 915071"/>
              <a:gd name="connsiteX1" fmla="*/ 2388398 w 2609278"/>
              <a:gd name="connsiteY1" fmla="*/ 105044 h 915071"/>
              <a:gd name="connsiteX2" fmla="*/ 2407447 w 2609278"/>
              <a:gd name="connsiteY2" fmla="*/ 653008 h 915071"/>
              <a:gd name="connsiteX3" fmla="*/ 1321598 w 2609278"/>
              <a:gd name="connsiteY3" fmla="*/ 915014 h 915071"/>
              <a:gd name="connsiteX4" fmla="*/ 451648 w 2609278"/>
              <a:gd name="connsiteY4" fmla="*/ 773345 h 915071"/>
              <a:gd name="connsiteX5" fmla="*/ 6241 w 2609278"/>
              <a:gd name="connsiteY5" fmla="*/ 501868 h 915071"/>
              <a:gd name="connsiteX6" fmla="*/ 375448 w 2609278"/>
              <a:gd name="connsiteY6" fmla="*/ 33957 h 915071"/>
              <a:gd name="connsiteX0" fmla="*/ 431273 w 2665103"/>
              <a:gd name="connsiteY0" fmla="*/ 33957 h 915071"/>
              <a:gd name="connsiteX1" fmla="*/ 2444223 w 2665103"/>
              <a:gd name="connsiteY1" fmla="*/ 105044 h 915071"/>
              <a:gd name="connsiteX2" fmla="*/ 2463272 w 2665103"/>
              <a:gd name="connsiteY2" fmla="*/ 653008 h 915071"/>
              <a:gd name="connsiteX3" fmla="*/ 1377423 w 2665103"/>
              <a:gd name="connsiteY3" fmla="*/ 915014 h 915071"/>
              <a:gd name="connsiteX4" fmla="*/ 507473 w 2665103"/>
              <a:gd name="connsiteY4" fmla="*/ 773345 h 915071"/>
              <a:gd name="connsiteX5" fmla="*/ 62066 w 2665103"/>
              <a:gd name="connsiteY5" fmla="*/ 501868 h 915071"/>
              <a:gd name="connsiteX6" fmla="*/ 431273 w 2665103"/>
              <a:gd name="connsiteY6" fmla="*/ 33957 h 915071"/>
              <a:gd name="connsiteX0" fmla="*/ 409385 w 2643215"/>
              <a:gd name="connsiteY0" fmla="*/ 33957 h 915071"/>
              <a:gd name="connsiteX1" fmla="*/ 2422335 w 2643215"/>
              <a:gd name="connsiteY1" fmla="*/ 105044 h 915071"/>
              <a:gd name="connsiteX2" fmla="*/ 2441384 w 2643215"/>
              <a:gd name="connsiteY2" fmla="*/ 653008 h 915071"/>
              <a:gd name="connsiteX3" fmla="*/ 1355535 w 2643215"/>
              <a:gd name="connsiteY3" fmla="*/ 915014 h 915071"/>
              <a:gd name="connsiteX4" fmla="*/ 485585 w 2643215"/>
              <a:gd name="connsiteY4" fmla="*/ 773345 h 915071"/>
              <a:gd name="connsiteX5" fmla="*/ 40178 w 2643215"/>
              <a:gd name="connsiteY5" fmla="*/ 501868 h 915071"/>
              <a:gd name="connsiteX6" fmla="*/ 409385 w 2643215"/>
              <a:gd name="connsiteY6" fmla="*/ 33957 h 915071"/>
              <a:gd name="connsiteX0" fmla="*/ 409385 w 2643215"/>
              <a:gd name="connsiteY0" fmla="*/ 33957 h 915071"/>
              <a:gd name="connsiteX1" fmla="*/ 2422335 w 2643215"/>
              <a:gd name="connsiteY1" fmla="*/ 105044 h 915071"/>
              <a:gd name="connsiteX2" fmla="*/ 2441384 w 2643215"/>
              <a:gd name="connsiteY2" fmla="*/ 653008 h 915071"/>
              <a:gd name="connsiteX3" fmla="*/ 1355535 w 2643215"/>
              <a:gd name="connsiteY3" fmla="*/ 915014 h 915071"/>
              <a:gd name="connsiteX4" fmla="*/ 485585 w 2643215"/>
              <a:gd name="connsiteY4" fmla="*/ 773345 h 915071"/>
              <a:gd name="connsiteX5" fmla="*/ 40178 w 2643215"/>
              <a:gd name="connsiteY5" fmla="*/ 501868 h 915071"/>
              <a:gd name="connsiteX6" fmla="*/ 409385 w 2643215"/>
              <a:gd name="connsiteY6" fmla="*/ 33957 h 915071"/>
              <a:gd name="connsiteX0" fmla="*/ 392049 w 2565461"/>
              <a:gd name="connsiteY0" fmla="*/ 41812 h 922926"/>
              <a:gd name="connsiteX1" fmla="*/ 1369043 w 2565461"/>
              <a:gd name="connsiteY1" fmla="*/ 30709 h 922926"/>
              <a:gd name="connsiteX2" fmla="*/ 2404999 w 2565461"/>
              <a:gd name="connsiteY2" fmla="*/ 112899 h 922926"/>
              <a:gd name="connsiteX3" fmla="*/ 2424048 w 2565461"/>
              <a:gd name="connsiteY3" fmla="*/ 660863 h 922926"/>
              <a:gd name="connsiteX4" fmla="*/ 1338199 w 2565461"/>
              <a:gd name="connsiteY4" fmla="*/ 922869 h 922926"/>
              <a:gd name="connsiteX5" fmla="*/ 468249 w 2565461"/>
              <a:gd name="connsiteY5" fmla="*/ 781200 h 922926"/>
              <a:gd name="connsiteX6" fmla="*/ 22842 w 2565461"/>
              <a:gd name="connsiteY6" fmla="*/ 509723 h 922926"/>
              <a:gd name="connsiteX7" fmla="*/ 392049 w 2565461"/>
              <a:gd name="connsiteY7" fmla="*/ 41812 h 922926"/>
              <a:gd name="connsiteX0" fmla="*/ 392049 w 2622133"/>
              <a:gd name="connsiteY0" fmla="*/ 41812 h 922915"/>
              <a:gd name="connsiteX1" fmla="*/ 1369043 w 2622133"/>
              <a:gd name="connsiteY1" fmla="*/ 30709 h 922915"/>
              <a:gd name="connsiteX2" fmla="*/ 2404999 w 2622133"/>
              <a:gd name="connsiteY2" fmla="*/ 112899 h 922915"/>
              <a:gd name="connsiteX3" fmla="*/ 2506598 w 2622133"/>
              <a:gd name="connsiteY3" fmla="*/ 621859 h 922915"/>
              <a:gd name="connsiteX4" fmla="*/ 1338199 w 2622133"/>
              <a:gd name="connsiteY4" fmla="*/ 922869 h 922915"/>
              <a:gd name="connsiteX5" fmla="*/ 468249 w 2622133"/>
              <a:gd name="connsiteY5" fmla="*/ 781200 h 922915"/>
              <a:gd name="connsiteX6" fmla="*/ 22842 w 2622133"/>
              <a:gd name="connsiteY6" fmla="*/ 509723 h 922915"/>
              <a:gd name="connsiteX7" fmla="*/ 392049 w 2622133"/>
              <a:gd name="connsiteY7" fmla="*/ 41812 h 922915"/>
              <a:gd name="connsiteX0" fmla="*/ 392049 w 2652643"/>
              <a:gd name="connsiteY0" fmla="*/ 41812 h 922915"/>
              <a:gd name="connsiteX1" fmla="*/ 1369043 w 2652643"/>
              <a:gd name="connsiteY1" fmla="*/ 30709 h 922915"/>
              <a:gd name="connsiteX2" fmla="*/ 2487549 w 2652643"/>
              <a:gd name="connsiteY2" fmla="*/ 112899 h 922915"/>
              <a:gd name="connsiteX3" fmla="*/ 2506598 w 2652643"/>
              <a:gd name="connsiteY3" fmla="*/ 621859 h 922915"/>
              <a:gd name="connsiteX4" fmla="*/ 1338199 w 2652643"/>
              <a:gd name="connsiteY4" fmla="*/ 922869 h 922915"/>
              <a:gd name="connsiteX5" fmla="*/ 468249 w 2652643"/>
              <a:gd name="connsiteY5" fmla="*/ 781200 h 922915"/>
              <a:gd name="connsiteX6" fmla="*/ 22842 w 2652643"/>
              <a:gd name="connsiteY6" fmla="*/ 509723 h 922915"/>
              <a:gd name="connsiteX7" fmla="*/ 392049 w 2652643"/>
              <a:gd name="connsiteY7" fmla="*/ 41812 h 922915"/>
              <a:gd name="connsiteX0" fmla="*/ 392049 w 2652643"/>
              <a:gd name="connsiteY0" fmla="*/ 50999 h 932102"/>
              <a:gd name="connsiteX1" fmla="*/ 1369043 w 2652643"/>
              <a:gd name="connsiteY1" fmla="*/ 20394 h 932102"/>
              <a:gd name="connsiteX2" fmla="*/ 2487549 w 2652643"/>
              <a:gd name="connsiteY2" fmla="*/ 122086 h 932102"/>
              <a:gd name="connsiteX3" fmla="*/ 2506598 w 2652643"/>
              <a:gd name="connsiteY3" fmla="*/ 631046 h 932102"/>
              <a:gd name="connsiteX4" fmla="*/ 1338199 w 2652643"/>
              <a:gd name="connsiteY4" fmla="*/ 932056 h 932102"/>
              <a:gd name="connsiteX5" fmla="*/ 468249 w 2652643"/>
              <a:gd name="connsiteY5" fmla="*/ 790387 h 932102"/>
              <a:gd name="connsiteX6" fmla="*/ 22842 w 2652643"/>
              <a:gd name="connsiteY6" fmla="*/ 518910 h 932102"/>
              <a:gd name="connsiteX7" fmla="*/ 392049 w 2652643"/>
              <a:gd name="connsiteY7" fmla="*/ 50999 h 932102"/>
              <a:gd name="connsiteX0" fmla="*/ 470708 w 2731302"/>
              <a:gd name="connsiteY0" fmla="*/ 44856 h 925959"/>
              <a:gd name="connsiteX1" fmla="*/ 1447702 w 2731302"/>
              <a:gd name="connsiteY1" fmla="*/ 14251 h 925959"/>
              <a:gd name="connsiteX2" fmla="*/ 2566208 w 2731302"/>
              <a:gd name="connsiteY2" fmla="*/ 115943 h 925959"/>
              <a:gd name="connsiteX3" fmla="*/ 2585257 w 2731302"/>
              <a:gd name="connsiteY3" fmla="*/ 624903 h 925959"/>
              <a:gd name="connsiteX4" fmla="*/ 1416858 w 2731302"/>
              <a:gd name="connsiteY4" fmla="*/ 925913 h 925959"/>
              <a:gd name="connsiteX5" fmla="*/ 546908 w 2731302"/>
              <a:gd name="connsiteY5" fmla="*/ 784244 h 925959"/>
              <a:gd name="connsiteX6" fmla="*/ 18951 w 2731302"/>
              <a:gd name="connsiteY6" fmla="*/ 415257 h 925959"/>
              <a:gd name="connsiteX7" fmla="*/ 470708 w 2731302"/>
              <a:gd name="connsiteY7" fmla="*/ 44856 h 925959"/>
              <a:gd name="connsiteX0" fmla="*/ 451757 w 2712351"/>
              <a:gd name="connsiteY0" fmla="*/ 44856 h 925959"/>
              <a:gd name="connsiteX1" fmla="*/ 1428751 w 2712351"/>
              <a:gd name="connsiteY1" fmla="*/ 14251 h 925959"/>
              <a:gd name="connsiteX2" fmla="*/ 2547257 w 2712351"/>
              <a:gd name="connsiteY2" fmla="*/ 115943 h 925959"/>
              <a:gd name="connsiteX3" fmla="*/ 2566306 w 2712351"/>
              <a:gd name="connsiteY3" fmla="*/ 624903 h 925959"/>
              <a:gd name="connsiteX4" fmla="*/ 1397907 w 2712351"/>
              <a:gd name="connsiteY4" fmla="*/ 925913 h 925959"/>
              <a:gd name="connsiteX5" fmla="*/ 527957 w 2712351"/>
              <a:gd name="connsiteY5" fmla="*/ 784244 h 925959"/>
              <a:gd name="connsiteX6" fmla="*/ 0 w 2712351"/>
              <a:gd name="connsiteY6" fmla="*/ 415257 h 925959"/>
              <a:gd name="connsiteX7" fmla="*/ 451757 w 2712351"/>
              <a:gd name="connsiteY7" fmla="*/ 44856 h 925959"/>
              <a:gd name="connsiteX0" fmla="*/ 83527 w 2344121"/>
              <a:gd name="connsiteY0" fmla="*/ 69697 h 950800"/>
              <a:gd name="connsiteX1" fmla="*/ 1060521 w 2344121"/>
              <a:gd name="connsiteY1" fmla="*/ 39092 h 950800"/>
              <a:gd name="connsiteX2" fmla="*/ 2179027 w 2344121"/>
              <a:gd name="connsiteY2" fmla="*/ 140784 h 950800"/>
              <a:gd name="connsiteX3" fmla="*/ 2198076 w 2344121"/>
              <a:gd name="connsiteY3" fmla="*/ 649744 h 950800"/>
              <a:gd name="connsiteX4" fmla="*/ 1029677 w 2344121"/>
              <a:gd name="connsiteY4" fmla="*/ 950754 h 950800"/>
              <a:gd name="connsiteX5" fmla="*/ 159727 w 2344121"/>
              <a:gd name="connsiteY5" fmla="*/ 809085 h 950800"/>
              <a:gd name="connsiteX6" fmla="*/ 83527 w 2344121"/>
              <a:gd name="connsiteY6" fmla="*/ 69697 h 950800"/>
              <a:gd name="connsiteX0" fmla="*/ 433252 w 2693846"/>
              <a:gd name="connsiteY0" fmla="*/ 44493 h 925596"/>
              <a:gd name="connsiteX1" fmla="*/ 1410246 w 2693846"/>
              <a:gd name="connsiteY1" fmla="*/ 13888 h 925596"/>
              <a:gd name="connsiteX2" fmla="*/ 2528752 w 2693846"/>
              <a:gd name="connsiteY2" fmla="*/ 115580 h 925596"/>
              <a:gd name="connsiteX3" fmla="*/ 2547801 w 2693846"/>
              <a:gd name="connsiteY3" fmla="*/ 624540 h 925596"/>
              <a:gd name="connsiteX4" fmla="*/ 1379402 w 2693846"/>
              <a:gd name="connsiteY4" fmla="*/ 925550 h 925596"/>
              <a:gd name="connsiteX5" fmla="*/ 509452 w 2693846"/>
              <a:gd name="connsiteY5" fmla="*/ 783881 h 925596"/>
              <a:gd name="connsiteX6" fmla="*/ 546 w 2693846"/>
              <a:gd name="connsiteY6" fmla="*/ 408805 h 925596"/>
              <a:gd name="connsiteX7" fmla="*/ 433252 w 2693846"/>
              <a:gd name="connsiteY7" fmla="*/ 44493 h 925596"/>
              <a:gd name="connsiteX0" fmla="*/ 357332 w 2694126"/>
              <a:gd name="connsiteY0" fmla="*/ 44493 h 925596"/>
              <a:gd name="connsiteX1" fmla="*/ 1410526 w 2694126"/>
              <a:gd name="connsiteY1" fmla="*/ 13888 h 925596"/>
              <a:gd name="connsiteX2" fmla="*/ 2529032 w 2694126"/>
              <a:gd name="connsiteY2" fmla="*/ 115580 h 925596"/>
              <a:gd name="connsiteX3" fmla="*/ 2548081 w 2694126"/>
              <a:gd name="connsiteY3" fmla="*/ 624540 h 925596"/>
              <a:gd name="connsiteX4" fmla="*/ 1379682 w 2694126"/>
              <a:gd name="connsiteY4" fmla="*/ 925550 h 925596"/>
              <a:gd name="connsiteX5" fmla="*/ 509732 w 2694126"/>
              <a:gd name="connsiteY5" fmla="*/ 783881 h 925596"/>
              <a:gd name="connsiteX6" fmla="*/ 826 w 2694126"/>
              <a:gd name="connsiteY6" fmla="*/ 408805 h 925596"/>
              <a:gd name="connsiteX7" fmla="*/ 357332 w 2694126"/>
              <a:gd name="connsiteY7" fmla="*/ 44493 h 925596"/>
              <a:gd name="connsiteX0" fmla="*/ 357332 w 2639008"/>
              <a:gd name="connsiteY0" fmla="*/ 44493 h 925611"/>
              <a:gd name="connsiteX1" fmla="*/ 1410526 w 2639008"/>
              <a:gd name="connsiteY1" fmla="*/ 13888 h 925611"/>
              <a:gd name="connsiteX2" fmla="*/ 2529032 w 2639008"/>
              <a:gd name="connsiteY2" fmla="*/ 115580 h 925611"/>
              <a:gd name="connsiteX3" fmla="*/ 2446481 w 2639008"/>
              <a:gd name="connsiteY3" fmla="*/ 673295 h 925611"/>
              <a:gd name="connsiteX4" fmla="*/ 1379682 w 2639008"/>
              <a:gd name="connsiteY4" fmla="*/ 925550 h 925611"/>
              <a:gd name="connsiteX5" fmla="*/ 509732 w 2639008"/>
              <a:gd name="connsiteY5" fmla="*/ 783881 h 925611"/>
              <a:gd name="connsiteX6" fmla="*/ 826 w 2639008"/>
              <a:gd name="connsiteY6" fmla="*/ 408805 h 925611"/>
              <a:gd name="connsiteX7" fmla="*/ 357332 w 2639008"/>
              <a:gd name="connsiteY7" fmla="*/ 44493 h 925611"/>
              <a:gd name="connsiteX0" fmla="*/ 357332 w 2704311"/>
              <a:gd name="connsiteY0" fmla="*/ 44493 h 925603"/>
              <a:gd name="connsiteX1" fmla="*/ 1410526 w 2704311"/>
              <a:gd name="connsiteY1" fmla="*/ 13888 h 925603"/>
              <a:gd name="connsiteX2" fmla="*/ 2529032 w 2704311"/>
              <a:gd name="connsiteY2" fmla="*/ 115580 h 925603"/>
              <a:gd name="connsiteX3" fmla="*/ 2693226 w 2704311"/>
              <a:gd name="connsiteY3" fmla="*/ 408805 h 925603"/>
              <a:gd name="connsiteX4" fmla="*/ 2446481 w 2704311"/>
              <a:gd name="connsiteY4" fmla="*/ 673295 h 925603"/>
              <a:gd name="connsiteX5" fmla="*/ 1379682 w 2704311"/>
              <a:gd name="connsiteY5" fmla="*/ 925550 h 925603"/>
              <a:gd name="connsiteX6" fmla="*/ 509732 w 2704311"/>
              <a:gd name="connsiteY6" fmla="*/ 783881 h 925603"/>
              <a:gd name="connsiteX7" fmla="*/ 826 w 2704311"/>
              <a:gd name="connsiteY7" fmla="*/ 408805 h 925603"/>
              <a:gd name="connsiteX8" fmla="*/ 357332 w 2704311"/>
              <a:gd name="connsiteY8" fmla="*/ 44493 h 925603"/>
              <a:gd name="connsiteX0" fmla="*/ 357332 w 2694270"/>
              <a:gd name="connsiteY0" fmla="*/ 44493 h 925603"/>
              <a:gd name="connsiteX1" fmla="*/ 1410526 w 2694270"/>
              <a:gd name="connsiteY1" fmla="*/ 13888 h 925603"/>
              <a:gd name="connsiteX2" fmla="*/ 2370282 w 2694270"/>
              <a:gd name="connsiteY2" fmla="*/ 66825 h 925603"/>
              <a:gd name="connsiteX3" fmla="*/ 2693226 w 2694270"/>
              <a:gd name="connsiteY3" fmla="*/ 408805 h 925603"/>
              <a:gd name="connsiteX4" fmla="*/ 2446481 w 2694270"/>
              <a:gd name="connsiteY4" fmla="*/ 673295 h 925603"/>
              <a:gd name="connsiteX5" fmla="*/ 1379682 w 2694270"/>
              <a:gd name="connsiteY5" fmla="*/ 925550 h 925603"/>
              <a:gd name="connsiteX6" fmla="*/ 509732 w 2694270"/>
              <a:gd name="connsiteY6" fmla="*/ 783881 h 925603"/>
              <a:gd name="connsiteX7" fmla="*/ 826 w 2694270"/>
              <a:gd name="connsiteY7" fmla="*/ 408805 h 925603"/>
              <a:gd name="connsiteX8" fmla="*/ 357332 w 2694270"/>
              <a:gd name="connsiteY8" fmla="*/ 44493 h 925603"/>
              <a:gd name="connsiteX0" fmla="*/ 357332 w 2719532"/>
              <a:gd name="connsiteY0" fmla="*/ 44493 h 925603"/>
              <a:gd name="connsiteX1" fmla="*/ 1410526 w 2719532"/>
              <a:gd name="connsiteY1" fmla="*/ 13888 h 925603"/>
              <a:gd name="connsiteX2" fmla="*/ 2370282 w 2719532"/>
              <a:gd name="connsiteY2" fmla="*/ 66825 h 925603"/>
              <a:gd name="connsiteX3" fmla="*/ 2718626 w 2719532"/>
              <a:gd name="connsiteY3" fmla="*/ 335673 h 925603"/>
              <a:gd name="connsiteX4" fmla="*/ 2446481 w 2719532"/>
              <a:gd name="connsiteY4" fmla="*/ 673295 h 925603"/>
              <a:gd name="connsiteX5" fmla="*/ 1379682 w 2719532"/>
              <a:gd name="connsiteY5" fmla="*/ 925550 h 925603"/>
              <a:gd name="connsiteX6" fmla="*/ 509732 w 2719532"/>
              <a:gd name="connsiteY6" fmla="*/ 783881 h 925603"/>
              <a:gd name="connsiteX7" fmla="*/ 826 w 2719532"/>
              <a:gd name="connsiteY7" fmla="*/ 408805 h 925603"/>
              <a:gd name="connsiteX8" fmla="*/ 357332 w 2719532"/>
              <a:gd name="connsiteY8" fmla="*/ 44493 h 925603"/>
              <a:gd name="connsiteX0" fmla="*/ 356957 w 2719157"/>
              <a:gd name="connsiteY0" fmla="*/ 50230 h 931340"/>
              <a:gd name="connsiteX1" fmla="*/ 660851 w 2719157"/>
              <a:gd name="connsiteY1" fmla="*/ 124 h 931340"/>
              <a:gd name="connsiteX2" fmla="*/ 1410151 w 2719157"/>
              <a:gd name="connsiteY2" fmla="*/ 19625 h 931340"/>
              <a:gd name="connsiteX3" fmla="*/ 2369907 w 2719157"/>
              <a:gd name="connsiteY3" fmla="*/ 72562 h 931340"/>
              <a:gd name="connsiteX4" fmla="*/ 2718251 w 2719157"/>
              <a:gd name="connsiteY4" fmla="*/ 341410 h 931340"/>
              <a:gd name="connsiteX5" fmla="*/ 2446106 w 2719157"/>
              <a:gd name="connsiteY5" fmla="*/ 679032 h 931340"/>
              <a:gd name="connsiteX6" fmla="*/ 1379307 w 2719157"/>
              <a:gd name="connsiteY6" fmla="*/ 931287 h 931340"/>
              <a:gd name="connsiteX7" fmla="*/ 509357 w 2719157"/>
              <a:gd name="connsiteY7" fmla="*/ 789618 h 931340"/>
              <a:gd name="connsiteX8" fmla="*/ 451 w 2719157"/>
              <a:gd name="connsiteY8" fmla="*/ 414542 h 931340"/>
              <a:gd name="connsiteX9" fmla="*/ 356957 w 2719157"/>
              <a:gd name="connsiteY9" fmla="*/ 50230 h 931340"/>
              <a:gd name="connsiteX0" fmla="*/ 217737 w 2719637"/>
              <a:gd name="connsiteY0" fmla="*/ 103736 h 931216"/>
              <a:gd name="connsiteX1" fmla="*/ 661331 w 2719637"/>
              <a:gd name="connsiteY1" fmla="*/ 0 h 931216"/>
              <a:gd name="connsiteX2" fmla="*/ 1410631 w 2719637"/>
              <a:gd name="connsiteY2" fmla="*/ 19501 h 931216"/>
              <a:gd name="connsiteX3" fmla="*/ 2370387 w 2719637"/>
              <a:gd name="connsiteY3" fmla="*/ 72438 h 931216"/>
              <a:gd name="connsiteX4" fmla="*/ 2718731 w 2719637"/>
              <a:gd name="connsiteY4" fmla="*/ 341286 h 931216"/>
              <a:gd name="connsiteX5" fmla="*/ 2446586 w 2719637"/>
              <a:gd name="connsiteY5" fmla="*/ 678908 h 931216"/>
              <a:gd name="connsiteX6" fmla="*/ 1379787 w 2719637"/>
              <a:gd name="connsiteY6" fmla="*/ 931163 h 931216"/>
              <a:gd name="connsiteX7" fmla="*/ 509837 w 2719637"/>
              <a:gd name="connsiteY7" fmla="*/ 789494 h 931216"/>
              <a:gd name="connsiteX8" fmla="*/ 931 w 2719637"/>
              <a:gd name="connsiteY8" fmla="*/ 414418 h 931216"/>
              <a:gd name="connsiteX9" fmla="*/ 217737 w 2719637"/>
              <a:gd name="connsiteY9" fmla="*/ 103736 h 9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37" h="931216">
                <a:moveTo>
                  <a:pt x="217737" y="103736"/>
                </a:moveTo>
                <a:cubicBezTo>
                  <a:pt x="327803" y="34666"/>
                  <a:pt x="485799" y="5101"/>
                  <a:pt x="661331" y="0"/>
                </a:cubicBezTo>
                <a:lnTo>
                  <a:pt x="1410631" y="19501"/>
                </a:lnTo>
                <a:cubicBezTo>
                  <a:pt x="1696532" y="30761"/>
                  <a:pt x="2152370" y="18807"/>
                  <a:pt x="2370387" y="72438"/>
                </a:cubicBezTo>
                <a:cubicBezTo>
                  <a:pt x="2588404" y="126069"/>
                  <a:pt x="2732489" y="248334"/>
                  <a:pt x="2718731" y="341286"/>
                </a:cubicBezTo>
                <a:cubicBezTo>
                  <a:pt x="2704973" y="434238"/>
                  <a:pt x="2653868" y="592784"/>
                  <a:pt x="2446586" y="678908"/>
                </a:cubicBezTo>
                <a:cubicBezTo>
                  <a:pt x="2239304" y="765032"/>
                  <a:pt x="1832754" y="934673"/>
                  <a:pt x="1379787" y="931163"/>
                </a:cubicBezTo>
                <a:cubicBezTo>
                  <a:pt x="1003021" y="932530"/>
                  <a:pt x="739646" y="875618"/>
                  <a:pt x="509837" y="789494"/>
                </a:cubicBezTo>
                <a:cubicBezTo>
                  <a:pt x="280028" y="703370"/>
                  <a:pt x="13631" y="537649"/>
                  <a:pt x="931" y="414418"/>
                </a:cubicBezTo>
                <a:cubicBezTo>
                  <a:pt x="-11769" y="291187"/>
                  <a:pt x="107671" y="172806"/>
                  <a:pt x="217737" y="103736"/>
                </a:cubicBezTo>
                <a:close/>
              </a:path>
            </a:pathLst>
          </a:cu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1" name="Picture 50" descr="outline_larva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30271">
            <a:off x="3755069" y="1695797"/>
            <a:ext cx="1574160" cy="408359"/>
          </a:xfrm>
          <a:prstGeom prst="rect">
            <a:avLst/>
          </a:prstGeom>
        </p:spPr>
      </p:pic>
      <p:cxnSp>
        <p:nvCxnSpPr>
          <p:cNvPr id="52" name="Straight Arrow Connector 51"/>
          <p:cNvCxnSpPr/>
          <p:nvPr/>
        </p:nvCxnSpPr>
        <p:spPr>
          <a:xfrm>
            <a:off x="3510094" y="3235641"/>
            <a:ext cx="226971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9" name="Straight Connector 58"/>
          <p:cNvCxnSpPr/>
          <p:nvPr/>
        </p:nvCxnSpPr>
        <p:spPr>
          <a:xfrm flipV="1">
            <a:off x="893082" y="3091179"/>
            <a:ext cx="0" cy="292100"/>
          </a:xfrm>
          <a:prstGeom prst="line">
            <a:avLst/>
          </a:prstGeom>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1768361" y="2438400"/>
            <a:ext cx="909737" cy="646331"/>
          </a:xfrm>
          <a:prstGeom prst="rect">
            <a:avLst/>
          </a:prstGeom>
          <a:noFill/>
        </p:spPr>
        <p:txBody>
          <a:bodyPr wrap="none" rtlCol="0">
            <a:spAutoFit/>
          </a:bodyPr>
          <a:lstStyle/>
          <a:p>
            <a:pPr algn="ctr"/>
            <a:r>
              <a:rPr lang="en-US" dirty="0" smtClean="0"/>
              <a:t>Embryo</a:t>
            </a:r>
          </a:p>
          <a:p>
            <a:r>
              <a:rPr lang="en-US" dirty="0" smtClean="0"/>
              <a:t>24 </a:t>
            </a:r>
            <a:r>
              <a:rPr lang="en-US" dirty="0" err="1" smtClean="0"/>
              <a:t>hr</a:t>
            </a:r>
            <a:endParaRPr lang="en-US" dirty="0"/>
          </a:p>
        </p:txBody>
      </p:sp>
      <p:sp>
        <p:nvSpPr>
          <p:cNvPr id="71" name="TextBox 70"/>
          <p:cNvSpPr txBox="1"/>
          <p:nvPr/>
        </p:nvSpPr>
        <p:spPr>
          <a:xfrm>
            <a:off x="4267200" y="2438400"/>
            <a:ext cx="780457" cy="646331"/>
          </a:xfrm>
          <a:prstGeom prst="rect">
            <a:avLst/>
          </a:prstGeom>
          <a:noFill/>
        </p:spPr>
        <p:txBody>
          <a:bodyPr wrap="none" rtlCol="0">
            <a:spAutoFit/>
          </a:bodyPr>
          <a:lstStyle/>
          <a:p>
            <a:pPr algn="ctr"/>
            <a:r>
              <a:rPr lang="en-US" dirty="0" smtClean="0"/>
              <a:t>Larva</a:t>
            </a:r>
          </a:p>
          <a:p>
            <a:pPr algn="ctr"/>
            <a:r>
              <a:rPr lang="en-US" dirty="0" smtClean="0"/>
              <a:t>4 days</a:t>
            </a:r>
            <a:endParaRPr lang="en-US" dirty="0"/>
          </a:p>
        </p:txBody>
      </p:sp>
      <p:cxnSp>
        <p:nvCxnSpPr>
          <p:cNvPr id="56" name="Straight Arrow Connector 55"/>
          <p:cNvCxnSpPr/>
          <p:nvPr/>
        </p:nvCxnSpPr>
        <p:spPr>
          <a:xfrm>
            <a:off x="5894049" y="3235641"/>
            <a:ext cx="226971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65" name="Picture 64" descr="outline_pupa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784524">
            <a:off x="6359931" y="1633957"/>
            <a:ext cx="1561609" cy="560143"/>
          </a:xfrm>
          <a:prstGeom prst="rect">
            <a:avLst/>
          </a:prstGeom>
        </p:spPr>
      </p:pic>
      <p:sp>
        <p:nvSpPr>
          <p:cNvPr id="72" name="TextBox 71"/>
          <p:cNvSpPr txBox="1"/>
          <p:nvPr/>
        </p:nvSpPr>
        <p:spPr>
          <a:xfrm>
            <a:off x="6705600" y="2438400"/>
            <a:ext cx="780457" cy="646331"/>
          </a:xfrm>
          <a:prstGeom prst="rect">
            <a:avLst/>
          </a:prstGeom>
          <a:noFill/>
        </p:spPr>
        <p:txBody>
          <a:bodyPr wrap="none" rtlCol="0">
            <a:spAutoFit/>
          </a:bodyPr>
          <a:lstStyle/>
          <a:p>
            <a:pPr algn="ctr"/>
            <a:r>
              <a:rPr lang="en-US" dirty="0" smtClean="0"/>
              <a:t>Pupae</a:t>
            </a:r>
          </a:p>
          <a:p>
            <a:r>
              <a:rPr lang="en-US" dirty="0" smtClean="0"/>
              <a:t>5 days</a:t>
            </a:r>
            <a:endParaRPr lang="en-US" dirty="0"/>
          </a:p>
        </p:txBody>
      </p:sp>
      <p:sp>
        <p:nvSpPr>
          <p:cNvPr id="73" name="TextBox 72"/>
          <p:cNvSpPr txBox="1"/>
          <p:nvPr/>
        </p:nvSpPr>
        <p:spPr>
          <a:xfrm rot="18922286">
            <a:off x="8223250" y="3058951"/>
            <a:ext cx="691077" cy="369332"/>
          </a:xfrm>
          <a:prstGeom prst="rect">
            <a:avLst/>
          </a:prstGeom>
          <a:noFill/>
        </p:spPr>
        <p:txBody>
          <a:bodyPr wrap="none" rtlCol="0">
            <a:spAutoFit/>
          </a:bodyPr>
          <a:lstStyle/>
          <a:p>
            <a:r>
              <a:rPr lang="en-US" dirty="0" smtClean="0"/>
              <a:t>Adult</a:t>
            </a:r>
            <a:endParaRPr lang="en-US" dirty="0"/>
          </a:p>
        </p:txBody>
      </p:sp>
      <p:sp>
        <p:nvSpPr>
          <p:cNvPr id="87" name="Rectangle 86"/>
          <p:cNvSpPr/>
          <p:nvPr/>
        </p:nvSpPr>
        <p:spPr>
          <a:xfrm>
            <a:off x="2692400" y="4944534"/>
            <a:ext cx="1303867" cy="90170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18D74A5-6B21-7D43-AA42-06463E0BF38B}" type="slidenum">
              <a:rPr lang="en-US" smtClean="0"/>
              <a:t>11</a:t>
            </a:fld>
            <a:endParaRPr lang="en-US"/>
          </a:p>
        </p:txBody>
      </p:sp>
    </p:spTree>
    <p:extLst>
      <p:ext uri="{BB962C8B-B14F-4D97-AF65-F5344CB8AC3E}">
        <p14:creationId xmlns:p14="http://schemas.microsoft.com/office/powerpoint/2010/main" val="165436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7" grpId="0" animBg="1"/>
      <p:bldP spid="70" grpId="0"/>
      <p:bldP spid="71" grpId="0"/>
      <p:bldP spid="72" grpId="0"/>
      <p:bldP spid="73" grpId="0"/>
      <p:bldP spid="8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954" y="929639"/>
            <a:ext cx="2044695" cy="6134085"/>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7449" y="929639"/>
            <a:ext cx="2044695" cy="6134085"/>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1944" y="929639"/>
            <a:ext cx="2044695" cy="6134085"/>
          </a:xfrm>
          <a:prstGeom prst="rect">
            <a:avLst/>
          </a:prstGeom>
        </p:spPr>
      </p:pic>
      <p:sp>
        <p:nvSpPr>
          <p:cNvPr id="4" name="Title 3"/>
          <p:cNvSpPr>
            <a:spLocks noGrp="1"/>
          </p:cNvSpPr>
          <p:nvPr>
            <p:ph type="title"/>
          </p:nvPr>
        </p:nvSpPr>
        <p:spPr/>
        <p:txBody>
          <a:bodyPr>
            <a:normAutofit/>
          </a:bodyPr>
          <a:lstStyle/>
          <a:p>
            <a:r>
              <a:rPr lang="en-US" sz="3200" dirty="0" smtClean="0"/>
              <a:t>Perturbation of Groucho expression results in the </a:t>
            </a:r>
            <a:r>
              <a:rPr lang="en-US" sz="3200" dirty="0" err="1" smtClean="0"/>
              <a:t>misregulation</a:t>
            </a:r>
            <a:r>
              <a:rPr lang="en-US" sz="3200" dirty="0" smtClean="0"/>
              <a:t> of hundreds of genes</a:t>
            </a:r>
            <a:endParaRPr lang="en-US" sz="3200" dirty="0"/>
          </a:p>
        </p:txBody>
      </p:sp>
      <p:pic>
        <p:nvPicPr>
          <p:cNvPr id="6" name="Picture 5" descr="Screen Shot 2015-02-24 at 8.55.5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363" y="1415016"/>
            <a:ext cx="3284531" cy="1228190"/>
          </a:xfrm>
          <a:prstGeom prst="rect">
            <a:avLst/>
          </a:prstGeom>
        </p:spPr>
      </p:pic>
      <p:sp>
        <p:nvSpPr>
          <p:cNvPr id="2" name="Slide Number Placeholder 1"/>
          <p:cNvSpPr>
            <a:spLocks noGrp="1"/>
          </p:cNvSpPr>
          <p:nvPr>
            <p:ph type="sldNum" sz="quarter" idx="12"/>
          </p:nvPr>
        </p:nvSpPr>
        <p:spPr/>
        <p:txBody>
          <a:bodyPr/>
          <a:lstStyle/>
          <a:p>
            <a:fld id="{818D74A5-6B21-7D43-AA42-06463E0BF38B}" type="slidenum">
              <a:rPr lang="en-US" smtClean="0"/>
              <a:t>12</a:t>
            </a:fld>
            <a:endParaRPr lang="en-US"/>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963" y="2645829"/>
            <a:ext cx="4126542" cy="4126542"/>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963" y="2645829"/>
            <a:ext cx="4126542" cy="4126542"/>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0963" y="2651075"/>
            <a:ext cx="4121037" cy="4121037"/>
          </a:xfrm>
          <a:prstGeom prst="rect">
            <a:avLst/>
          </a:prstGeom>
        </p:spPr>
      </p:pic>
    </p:spTree>
    <p:extLst>
      <p:ext uri="{BB962C8B-B14F-4D97-AF65-F5344CB8AC3E}">
        <p14:creationId xmlns:p14="http://schemas.microsoft.com/office/powerpoint/2010/main" val="16165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 Shot 2015-03-03 at 12.16.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5784" y="4673390"/>
            <a:ext cx="4399082" cy="1584642"/>
          </a:xfrm>
          <a:prstGeom prst="rect">
            <a:avLst/>
          </a:prstGeom>
        </p:spPr>
      </p:pic>
      <p:sp>
        <p:nvSpPr>
          <p:cNvPr id="4" name="Slide Number Placeholder 3"/>
          <p:cNvSpPr>
            <a:spLocks noGrp="1"/>
          </p:cNvSpPr>
          <p:nvPr>
            <p:ph type="sldNum" sz="quarter" idx="12"/>
          </p:nvPr>
        </p:nvSpPr>
        <p:spPr/>
        <p:txBody>
          <a:bodyPr/>
          <a:lstStyle/>
          <a:p>
            <a:fld id="{818D74A5-6B21-7D43-AA42-06463E0BF38B}" type="slidenum">
              <a:rPr lang="en-US" smtClean="0"/>
              <a:t>13</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5784" y="846138"/>
            <a:ext cx="4256309" cy="3895007"/>
          </a:xfrm>
          <a:prstGeom prst="rect">
            <a:avLst/>
          </a:prstGeom>
        </p:spPr>
      </p:pic>
      <p:sp>
        <p:nvSpPr>
          <p:cNvPr id="6" name="TextBox 5"/>
          <p:cNvSpPr txBox="1"/>
          <p:nvPr/>
        </p:nvSpPr>
        <p:spPr>
          <a:xfrm>
            <a:off x="2129920" y="6258032"/>
            <a:ext cx="2034018" cy="338554"/>
          </a:xfrm>
          <a:prstGeom prst="rect">
            <a:avLst/>
          </a:prstGeom>
          <a:noFill/>
        </p:spPr>
        <p:txBody>
          <a:bodyPr wrap="none" rtlCol="0">
            <a:spAutoFit/>
          </a:bodyPr>
          <a:lstStyle/>
          <a:p>
            <a:r>
              <a:rPr lang="en-US" sz="1600" i="1" dirty="0" smtClean="0"/>
              <a:t>Cell Metabolism, 2011</a:t>
            </a:r>
            <a:endParaRPr lang="en-US" sz="1600" i="1" dirty="0"/>
          </a:p>
        </p:txBody>
      </p:sp>
    </p:spTree>
    <p:extLst>
      <p:ext uri="{BB962C8B-B14F-4D97-AF65-F5344CB8AC3E}">
        <p14:creationId xmlns:p14="http://schemas.microsoft.com/office/powerpoint/2010/main" val="20604878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RNA-</a:t>
            </a:r>
            <a:r>
              <a:rPr lang="en-US" dirty="0" err="1" smtClean="0"/>
              <a:t>seq</a:t>
            </a:r>
            <a:r>
              <a:rPr lang="en-US" dirty="0" smtClean="0"/>
              <a:t> suggests </a:t>
            </a:r>
            <a:r>
              <a:rPr lang="en-US" dirty="0" err="1" smtClean="0"/>
              <a:t>Gro</a:t>
            </a:r>
            <a:r>
              <a:rPr lang="en-US" dirty="0" smtClean="0"/>
              <a:t> is a dedicated repressor in Drosophila</a:t>
            </a:r>
            <a:endParaRPr lang="en-US" dirty="0"/>
          </a:p>
        </p:txBody>
      </p:sp>
      <p:pic>
        <p:nvPicPr>
          <p:cNvPr id="3" name="Picture 2"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27774" t="26120" b="11711"/>
          <a:stretch/>
        </p:blipFill>
        <p:spPr>
          <a:xfrm>
            <a:off x="5383881" y="2940711"/>
            <a:ext cx="3760119" cy="3236549"/>
          </a:xfrm>
          <a:prstGeom prst="rect">
            <a:avLst/>
          </a:prstGeom>
        </p:spPr>
      </p:pic>
      <p:pic>
        <p:nvPicPr>
          <p:cNvPr id="4" name="Picture 3" descr="heatmap_40.png"/>
          <p:cNvPicPr>
            <a:picLocks noChangeAspect="1"/>
          </p:cNvPicPr>
          <p:nvPr/>
        </p:nvPicPr>
        <p:blipFill rotWithShape="1">
          <a:blip r:embed="rId4">
            <a:extLst>
              <a:ext uri="{28A0092B-C50C-407E-A947-70E740481C1C}">
                <a14:useLocalDpi xmlns:a14="http://schemas.microsoft.com/office/drawing/2010/main" val="0"/>
              </a:ext>
            </a:extLst>
          </a:blip>
          <a:srcRect l="26849" t="26120" r="11741" b="11711"/>
          <a:stretch/>
        </p:blipFill>
        <p:spPr>
          <a:xfrm>
            <a:off x="457200" y="2940711"/>
            <a:ext cx="3292115" cy="3236549"/>
          </a:xfrm>
          <a:prstGeom prst="rect">
            <a:avLst/>
          </a:prstGeom>
        </p:spPr>
      </p:pic>
      <p:pic>
        <p:nvPicPr>
          <p:cNvPr id="5" name="Picture 4"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19222" t="88384"/>
          <a:stretch/>
        </p:blipFill>
        <p:spPr>
          <a:xfrm>
            <a:off x="132282" y="2329303"/>
            <a:ext cx="4205317" cy="604729"/>
          </a:xfrm>
          <a:prstGeom prst="rect">
            <a:avLst/>
          </a:prstGeom>
        </p:spPr>
      </p:pic>
      <p:sp>
        <p:nvSpPr>
          <p:cNvPr id="14" name="TextBox 13"/>
          <p:cNvSpPr txBox="1"/>
          <p:nvPr/>
        </p:nvSpPr>
        <p:spPr>
          <a:xfrm>
            <a:off x="624852" y="1742504"/>
            <a:ext cx="2989793" cy="646331"/>
          </a:xfrm>
          <a:prstGeom prst="rect">
            <a:avLst/>
          </a:prstGeom>
          <a:noFill/>
        </p:spPr>
        <p:txBody>
          <a:bodyPr wrap="none" rtlCol="0">
            <a:spAutoFit/>
          </a:bodyPr>
          <a:lstStyle/>
          <a:p>
            <a:pPr algn="ctr"/>
            <a:r>
              <a:rPr lang="en-US" dirty="0" smtClean="0"/>
              <a:t>Differentially expressed genes</a:t>
            </a:r>
          </a:p>
          <a:p>
            <a:pPr algn="ctr"/>
            <a:r>
              <a:rPr lang="en-US" dirty="0" smtClean="0"/>
              <a:t>(</a:t>
            </a:r>
            <a:r>
              <a:rPr lang="en-US" dirty="0" err="1" smtClean="0"/>
              <a:t>Gro</a:t>
            </a:r>
            <a:r>
              <a:rPr lang="en-US" dirty="0" smtClean="0"/>
              <a:t> </a:t>
            </a:r>
            <a:r>
              <a:rPr lang="en-US" dirty="0" err="1" smtClean="0"/>
              <a:t>LoF</a:t>
            </a:r>
            <a:r>
              <a:rPr lang="en-US" dirty="0" smtClean="0"/>
              <a:t>)</a:t>
            </a:r>
            <a:endParaRPr lang="en-US" dirty="0"/>
          </a:p>
        </p:txBody>
      </p:sp>
      <p:pic>
        <p:nvPicPr>
          <p:cNvPr id="21" name="Picture 20" descr="Screen Shot 2015-03-03 at 2.41.36 PM.png"/>
          <p:cNvPicPr>
            <a:picLocks noChangeAspect="1"/>
          </p:cNvPicPr>
          <p:nvPr/>
        </p:nvPicPr>
        <p:blipFill rotWithShape="1">
          <a:blip r:embed="rId5">
            <a:extLst>
              <a:ext uri="{28A0092B-C50C-407E-A947-70E740481C1C}">
                <a14:useLocalDpi xmlns:a14="http://schemas.microsoft.com/office/drawing/2010/main" val="0"/>
              </a:ext>
            </a:extLst>
          </a:blip>
          <a:srcRect b="36430"/>
          <a:stretch/>
        </p:blipFill>
        <p:spPr>
          <a:xfrm>
            <a:off x="3453675" y="6177261"/>
            <a:ext cx="2079103" cy="363272"/>
          </a:xfrm>
          <a:prstGeom prst="rect">
            <a:avLst/>
          </a:prstGeom>
        </p:spPr>
      </p:pic>
      <p:pic>
        <p:nvPicPr>
          <p:cNvPr id="22" name="Picture 21"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19222" t="88384"/>
          <a:stretch/>
        </p:blipFill>
        <p:spPr>
          <a:xfrm>
            <a:off x="4925076" y="2329303"/>
            <a:ext cx="4205317" cy="604729"/>
          </a:xfrm>
          <a:prstGeom prst="rect">
            <a:avLst/>
          </a:prstGeom>
        </p:spPr>
      </p:pic>
      <p:sp>
        <p:nvSpPr>
          <p:cNvPr id="23" name="TextBox 22"/>
          <p:cNvSpPr txBox="1"/>
          <p:nvPr/>
        </p:nvSpPr>
        <p:spPr>
          <a:xfrm>
            <a:off x="5081369" y="1740133"/>
            <a:ext cx="3605431" cy="923330"/>
          </a:xfrm>
          <a:prstGeom prst="rect">
            <a:avLst/>
          </a:prstGeom>
          <a:noFill/>
        </p:spPr>
        <p:txBody>
          <a:bodyPr wrap="square" rtlCol="0">
            <a:spAutoFit/>
          </a:bodyPr>
          <a:lstStyle/>
          <a:p>
            <a:pPr algn="ctr"/>
            <a:r>
              <a:rPr lang="en-US" dirty="0" smtClean="0"/>
              <a:t>Differentially expressed genes</a:t>
            </a:r>
          </a:p>
          <a:p>
            <a:pPr algn="ctr"/>
            <a:r>
              <a:rPr lang="en-US" dirty="0" smtClean="0"/>
              <a:t>(</a:t>
            </a:r>
            <a:r>
              <a:rPr lang="en-US" dirty="0" err="1" smtClean="0"/>
              <a:t>Gro</a:t>
            </a:r>
            <a:r>
              <a:rPr lang="en-US" dirty="0" smtClean="0"/>
              <a:t> </a:t>
            </a:r>
            <a:r>
              <a:rPr lang="en-US" dirty="0" err="1" smtClean="0"/>
              <a:t>LoF</a:t>
            </a:r>
            <a:r>
              <a:rPr lang="en-US" dirty="0" smtClean="0"/>
              <a:t> &amp; </a:t>
            </a:r>
            <a:r>
              <a:rPr lang="en-US" dirty="0" err="1" smtClean="0"/>
              <a:t>Gro</a:t>
            </a:r>
            <a:r>
              <a:rPr lang="en-US" dirty="0" smtClean="0"/>
              <a:t> overexpression)</a:t>
            </a:r>
          </a:p>
          <a:p>
            <a:pPr algn="ctr"/>
            <a:endParaRPr lang="en-US" dirty="0"/>
          </a:p>
        </p:txBody>
      </p:sp>
      <p:sp>
        <p:nvSpPr>
          <p:cNvPr id="6" name="Slide Number Placeholder 5"/>
          <p:cNvSpPr>
            <a:spLocks noGrp="1"/>
          </p:cNvSpPr>
          <p:nvPr>
            <p:ph type="sldNum" sz="quarter" idx="12"/>
          </p:nvPr>
        </p:nvSpPr>
        <p:spPr/>
        <p:txBody>
          <a:bodyPr/>
          <a:lstStyle/>
          <a:p>
            <a:fld id="{818D74A5-6B21-7D43-AA42-06463E0BF38B}" type="slidenum">
              <a:rPr lang="en-US" smtClean="0"/>
              <a:t>14</a:t>
            </a:fld>
            <a:endParaRPr lang="en-US"/>
          </a:p>
        </p:txBody>
      </p:sp>
    </p:spTree>
    <p:extLst>
      <p:ext uri="{BB962C8B-B14F-4D97-AF65-F5344CB8AC3E}">
        <p14:creationId xmlns:p14="http://schemas.microsoft.com/office/powerpoint/2010/main" val="19915786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Putative Groucho target genes are enriched for developmentally-regulated TFs</a:t>
            </a:r>
            <a:endParaRPr lang="en-US" sz="3200" dirty="0"/>
          </a:p>
        </p:txBody>
      </p:sp>
      <p:pic>
        <p:nvPicPr>
          <p:cNvPr id="7" name="Picture 6" descr="go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807" y="1659695"/>
            <a:ext cx="7116777" cy="4534154"/>
          </a:xfrm>
          <a:prstGeom prst="rect">
            <a:avLst/>
          </a:prstGeom>
        </p:spPr>
      </p:pic>
      <p:sp>
        <p:nvSpPr>
          <p:cNvPr id="3" name="Slide Number Placeholder 2"/>
          <p:cNvSpPr>
            <a:spLocks noGrp="1"/>
          </p:cNvSpPr>
          <p:nvPr>
            <p:ph type="sldNum" sz="quarter" idx="12"/>
          </p:nvPr>
        </p:nvSpPr>
        <p:spPr/>
        <p:txBody>
          <a:bodyPr/>
          <a:lstStyle/>
          <a:p>
            <a:fld id="{818D74A5-6B21-7D43-AA42-06463E0BF38B}" type="slidenum">
              <a:rPr lang="en-US" smtClean="0"/>
              <a:t>15</a:t>
            </a:fld>
            <a:endParaRPr lang="en-US"/>
          </a:p>
        </p:txBody>
      </p:sp>
    </p:spTree>
    <p:extLst>
      <p:ext uri="{BB962C8B-B14F-4D97-AF65-F5344CB8AC3E}">
        <p14:creationId xmlns:p14="http://schemas.microsoft.com/office/powerpoint/2010/main" val="40804892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Nascent-</a:t>
            </a:r>
            <a:r>
              <a:rPr lang="en-US" sz="2800" dirty="0" err="1" smtClean="0"/>
              <a:t>seq</a:t>
            </a:r>
            <a:r>
              <a:rPr lang="en-US" sz="2800" dirty="0" smtClean="0"/>
              <a:t> provides a more accurate measurement of transcription rates in dynamic systems</a:t>
            </a:r>
            <a:endParaRPr lang="en-US" sz="2800" dirty="0"/>
          </a:p>
        </p:txBody>
      </p:sp>
      <p:pic>
        <p:nvPicPr>
          <p:cNvPr id="3" name="Picture 2" descr="Screen Shot 2015-03-03 at 12.21.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181" y="1799424"/>
            <a:ext cx="6088284" cy="2622216"/>
          </a:xfrm>
          <a:prstGeom prst="rect">
            <a:avLst/>
          </a:prstGeom>
        </p:spPr>
      </p:pic>
      <p:pic>
        <p:nvPicPr>
          <p:cNvPr id="4" name="Picture 3" descr="Screen Shot 2015-03-03 at 12.23.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111" y="4421640"/>
            <a:ext cx="6366076" cy="1394549"/>
          </a:xfrm>
          <a:prstGeom prst="rect">
            <a:avLst/>
          </a:prstGeom>
        </p:spPr>
      </p:pic>
      <p:sp>
        <p:nvSpPr>
          <p:cNvPr id="5" name="Slide Number Placeholder 4"/>
          <p:cNvSpPr>
            <a:spLocks noGrp="1"/>
          </p:cNvSpPr>
          <p:nvPr>
            <p:ph type="sldNum" sz="quarter" idx="12"/>
          </p:nvPr>
        </p:nvSpPr>
        <p:spPr/>
        <p:txBody>
          <a:bodyPr/>
          <a:lstStyle/>
          <a:p>
            <a:fld id="{818D74A5-6B21-7D43-AA42-06463E0BF38B}" type="slidenum">
              <a:rPr lang="en-US" smtClean="0"/>
              <a:t>16</a:t>
            </a:fld>
            <a:endParaRPr lang="en-US"/>
          </a:p>
        </p:txBody>
      </p:sp>
    </p:spTree>
    <p:extLst>
      <p:ext uri="{BB962C8B-B14F-4D97-AF65-F5344CB8AC3E}">
        <p14:creationId xmlns:p14="http://schemas.microsoft.com/office/powerpoint/2010/main" val="10883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63" y="974359"/>
            <a:ext cx="4921201" cy="4921201"/>
          </a:xfrm>
          <a:prstGeom prst="rect">
            <a:avLst/>
          </a:prstGeom>
        </p:spPr>
      </p:pic>
      <p:pic>
        <p:nvPicPr>
          <p:cNvPr id="6" name="Picture 5" descr="nasc_vs_rna_tp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0650" y="1648940"/>
            <a:ext cx="3071386" cy="3071386"/>
          </a:xfrm>
          <a:prstGeom prst="rect">
            <a:avLst/>
          </a:prstGeom>
        </p:spPr>
      </p:pic>
      <p:sp>
        <p:nvSpPr>
          <p:cNvPr id="4" name="Slide Number Placeholder 3"/>
          <p:cNvSpPr>
            <a:spLocks noGrp="1"/>
          </p:cNvSpPr>
          <p:nvPr>
            <p:ph type="sldNum" sz="quarter" idx="12"/>
          </p:nvPr>
        </p:nvSpPr>
        <p:spPr/>
        <p:txBody>
          <a:bodyPr/>
          <a:lstStyle/>
          <a:p>
            <a:fld id="{818D74A5-6B21-7D43-AA42-06463E0BF38B}" type="slidenum">
              <a:rPr lang="en-US" smtClean="0"/>
              <a:t>17</a:t>
            </a:fld>
            <a:endParaRPr lang="en-US"/>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963" y="974359"/>
            <a:ext cx="4921201" cy="492120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963" y="974359"/>
            <a:ext cx="4921201" cy="4921201"/>
          </a:xfrm>
          <a:prstGeom prst="rect">
            <a:avLst/>
          </a:prstGeom>
        </p:spPr>
      </p:pic>
      <p:sp>
        <p:nvSpPr>
          <p:cNvPr id="2" name="Title 1"/>
          <p:cNvSpPr>
            <a:spLocks noGrp="1"/>
          </p:cNvSpPr>
          <p:nvPr>
            <p:ph type="title"/>
          </p:nvPr>
        </p:nvSpPr>
        <p:spPr/>
        <p:txBody>
          <a:bodyPr>
            <a:normAutofit/>
          </a:bodyPr>
          <a:lstStyle/>
          <a:p>
            <a:r>
              <a:rPr lang="en-US" sz="3200" dirty="0" smtClean="0"/>
              <a:t>Nascent-</a:t>
            </a:r>
            <a:r>
              <a:rPr lang="en-US" sz="3200" dirty="0" err="1" smtClean="0"/>
              <a:t>seq</a:t>
            </a:r>
            <a:r>
              <a:rPr lang="en-US" sz="3200" dirty="0" smtClean="0"/>
              <a:t> reveals differences in mRNA abundance and transcription rates</a:t>
            </a:r>
            <a:endParaRPr lang="en-US" sz="3200"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3876261"/>
            <a:ext cx="9144000" cy="2981739"/>
          </a:xfrm>
          <a:prstGeom prst="rect">
            <a:avLst/>
          </a:prstGeom>
        </p:spPr>
      </p:pic>
      <p:sp>
        <p:nvSpPr>
          <p:cNvPr id="9" name="TextBox 8"/>
          <p:cNvSpPr txBox="1"/>
          <p:nvPr/>
        </p:nvSpPr>
        <p:spPr>
          <a:xfrm>
            <a:off x="5424782" y="1371802"/>
            <a:ext cx="3262018" cy="369332"/>
          </a:xfrm>
          <a:prstGeom prst="rect">
            <a:avLst/>
          </a:prstGeom>
          <a:noFill/>
        </p:spPr>
        <p:txBody>
          <a:bodyPr wrap="none" rtlCol="0">
            <a:spAutoFit/>
          </a:bodyPr>
          <a:lstStyle/>
          <a:p>
            <a:r>
              <a:rPr lang="en-US" dirty="0" smtClean="0"/>
              <a:t>Expression level (log normalized)</a:t>
            </a:r>
            <a:endParaRPr lang="en-US" dirty="0"/>
          </a:p>
        </p:txBody>
      </p:sp>
    </p:spTree>
    <p:extLst>
      <p:ext uri="{BB962C8B-B14F-4D97-AF65-F5344CB8AC3E}">
        <p14:creationId xmlns:p14="http://schemas.microsoft.com/office/powerpoint/2010/main" val="366053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Establishing a timeline of Groucho activity in early embryonic development</a:t>
            </a:r>
          </a:p>
          <a:p>
            <a:endParaRPr lang="en-US" dirty="0" smtClean="0"/>
          </a:p>
          <a:p>
            <a:r>
              <a:rPr lang="en-US" dirty="0" smtClean="0"/>
              <a:t>Investigating the dynamics of Groucho occupancy</a:t>
            </a:r>
          </a:p>
          <a:p>
            <a:endParaRPr lang="en-US" dirty="0" smtClean="0">
              <a:solidFill>
                <a:schemeClr val="bg1">
                  <a:lumMod val="75000"/>
                </a:schemeClr>
              </a:solidFill>
            </a:endParaRPr>
          </a:p>
        </p:txBody>
      </p:sp>
      <p:sp>
        <p:nvSpPr>
          <p:cNvPr id="4" name="Slide Number Placeholder 3"/>
          <p:cNvSpPr>
            <a:spLocks noGrp="1"/>
          </p:cNvSpPr>
          <p:nvPr>
            <p:ph type="sldNum" sz="quarter" idx="12"/>
          </p:nvPr>
        </p:nvSpPr>
        <p:spPr/>
        <p:txBody>
          <a:bodyPr/>
          <a:lstStyle/>
          <a:p>
            <a:fld id="{818D74A5-6B21-7D43-AA42-06463E0BF38B}" type="slidenum">
              <a:rPr lang="en-US" smtClean="0"/>
              <a:t>18</a:t>
            </a:fld>
            <a:endParaRPr lang="en-US"/>
          </a:p>
        </p:txBody>
      </p:sp>
    </p:spTree>
    <p:extLst>
      <p:ext uri="{BB962C8B-B14F-4D97-AF65-F5344CB8AC3E}">
        <p14:creationId xmlns:p14="http://schemas.microsoft.com/office/powerpoint/2010/main" val="12467542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Groucho recruitment is more dynamic during early developmental stages</a:t>
            </a:r>
            <a:endParaRPr lang="en-US" dirty="0"/>
          </a:p>
        </p:txBody>
      </p:sp>
      <p:pic>
        <p:nvPicPr>
          <p:cNvPr id="3" name="Picture 2" descr="chip - 3A - Overlapping peak Venn.pdf"/>
          <p:cNvPicPr>
            <a:picLocks noChangeAspect="1"/>
          </p:cNvPicPr>
          <p:nvPr/>
        </p:nvPicPr>
        <p:blipFill rotWithShape="1">
          <a:blip r:embed="rId3">
            <a:extLst>
              <a:ext uri="{28A0092B-C50C-407E-A947-70E740481C1C}">
                <a14:useLocalDpi xmlns:a14="http://schemas.microsoft.com/office/drawing/2010/main" val="0"/>
              </a:ext>
            </a:extLst>
          </a:blip>
          <a:srcRect b="13423"/>
          <a:stretch/>
        </p:blipFill>
        <p:spPr>
          <a:xfrm>
            <a:off x="543753" y="1406635"/>
            <a:ext cx="3219881" cy="2787682"/>
          </a:xfrm>
          <a:prstGeom prst="rect">
            <a:avLst/>
          </a:prstGeom>
        </p:spPr>
      </p:pic>
      <p:pic>
        <p:nvPicPr>
          <p:cNvPr id="6" name="Picture 5" descr="Screen Shot 2015-02-24 at 10.55.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681" y="4790407"/>
            <a:ext cx="2108200" cy="1244600"/>
          </a:xfrm>
          <a:prstGeom prst="rect">
            <a:avLst/>
          </a:prstGeom>
        </p:spPr>
      </p:pic>
      <p:pic>
        <p:nvPicPr>
          <p:cNvPr id="7" name="Picture 6" descr="Screen Shot 2015-02-24 at 11.00.35 PM.png"/>
          <p:cNvPicPr>
            <a:picLocks noChangeAspect="1"/>
          </p:cNvPicPr>
          <p:nvPr/>
        </p:nvPicPr>
        <p:blipFill rotWithShape="1">
          <a:blip r:embed="rId5">
            <a:extLst>
              <a:ext uri="{28A0092B-C50C-407E-A947-70E740481C1C}">
                <a14:useLocalDpi xmlns:a14="http://schemas.microsoft.com/office/drawing/2010/main" val="0"/>
              </a:ext>
            </a:extLst>
          </a:blip>
          <a:srcRect l="18431" t="1487" r="24928"/>
          <a:stretch/>
        </p:blipFill>
        <p:spPr>
          <a:xfrm>
            <a:off x="4394603" y="1905000"/>
            <a:ext cx="4647439" cy="4251085"/>
          </a:xfrm>
          <a:prstGeom prst="rect">
            <a:avLst/>
          </a:prstGeom>
        </p:spPr>
      </p:pic>
      <p:sp>
        <p:nvSpPr>
          <p:cNvPr id="8" name="Rectangle 7"/>
          <p:cNvSpPr/>
          <p:nvPr/>
        </p:nvSpPr>
        <p:spPr>
          <a:xfrm rot="16200000">
            <a:off x="3619701" y="2247699"/>
            <a:ext cx="1117600"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cxnSp>
        <p:nvCxnSpPr>
          <p:cNvPr id="12" name="Straight Connector 11"/>
          <p:cNvCxnSpPr/>
          <p:nvPr/>
        </p:nvCxnSpPr>
        <p:spPr>
          <a:xfrm>
            <a:off x="3962400" y="3022599"/>
            <a:ext cx="5079642" cy="0"/>
          </a:xfrm>
          <a:prstGeom prst="line">
            <a:avLst/>
          </a:prstGeom>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3962400" y="4106260"/>
            <a:ext cx="5121656" cy="0"/>
          </a:xfrm>
          <a:prstGeom prst="line">
            <a:avLst/>
          </a:prstGeom>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3962400" y="5193914"/>
            <a:ext cx="5181600" cy="0"/>
          </a:xfrm>
          <a:prstGeom prst="line">
            <a:avLst/>
          </a:prstGeom>
          <a:ln/>
        </p:spPr>
        <p:style>
          <a:lnRef idx="1">
            <a:schemeClr val="dk1"/>
          </a:lnRef>
          <a:fillRef idx="0">
            <a:schemeClr val="dk1"/>
          </a:fillRef>
          <a:effectRef idx="0">
            <a:schemeClr val="dk1"/>
          </a:effectRef>
          <a:fontRef idx="minor">
            <a:schemeClr val="tx1"/>
          </a:fontRef>
        </p:style>
      </p:cxnSp>
      <p:sp>
        <p:nvSpPr>
          <p:cNvPr id="20" name="Rectangle 19"/>
          <p:cNvSpPr/>
          <p:nvPr/>
        </p:nvSpPr>
        <p:spPr>
          <a:xfrm rot="16200000">
            <a:off x="3651652" y="3333356"/>
            <a:ext cx="1053713"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21" name="Rectangle 20"/>
          <p:cNvSpPr/>
          <p:nvPr/>
        </p:nvSpPr>
        <p:spPr>
          <a:xfrm rot="16200000">
            <a:off x="3619707" y="4419013"/>
            <a:ext cx="1117600"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4" name="Rectangle 3"/>
          <p:cNvSpPr/>
          <p:nvPr/>
        </p:nvSpPr>
        <p:spPr>
          <a:xfrm>
            <a:off x="698252" y="2171074"/>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376901" y="2171074"/>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052328" y="4057772"/>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865451" y="1720334"/>
            <a:ext cx="964965" cy="369332"/>
          </a:xfrm>
          <a:prstGeom prst="rect">
            <a:avLst/>
          </a:prstGeom>
          <a:noFill/>
        </p:spPr>
        <p:txBody>
          <a:bodyPr wrap="none" rtlCol="0">
            <a:spAutoFit/>
          </a:bodyPr>
          <a:lstStyle/>
          <a:p>
            <a:r>
              <a:rPr lang="en-US" dirty="0" smtClean="0"/>
              <a:t>1.5 - 4 H</a:t>
            </a:r>
            <a:endParaRPr lang="en-US" dirty="0"/>
          </a:p>
        </p:txBody>
      </p:sp>
      <p:sp>
        <p:nvSpPr>
          <p:cNvPr id="17" name="TextBox 16"/>
          <p:cNvSpPr txBox="1"/>
          <p:nvPr/>
        </p:nvSpPr>
        <p:spPr>
          <a:xfrm>
            <a:off x="1730918" y="1503402"/>
            <a:ext cx="964965" cy="369332"/>
          </a:xfrm>
          <a:prstGeom prst="rect">
            <a:avLst/>
          </a:prstGeom>
          <a:noFill/>
        </p:spPr>
        <p:txBody>
          <a:bodyPr wrap="none" rtlCol="0">
            <a:spAutoFit/>
          </a:bodyPr>
          <a:lstStyle/>
          <a:p>
            <a:r>
              <a:rPr lang="en-US" dirty="0" smtClean="0"/>
              <a:t>4 - 6.5 H</a:t>
            </a:r>
            <a:endParaRPr lang="en-US" dirty="0"/>
          </a:p>
        </p:txBody>
      </p:sp>
      <p:sp>
        <p:nvSpPr>
          <p:cNvPr id="18" name="TextBox 17"/>
          <p:cNvSpPr txBox="1"/>
          <p:nvPr/>
        </p:nvSpPr>
        <p:spPr>
          <a:xfrm>
            <a:off x="328637" y="1720334"/>
            <a:ext cx="964965" cy="369332"/>
          </a:xfrm>
          <a:prstGeom prst="rect">
            <a:avLst/>
          </a:prstGeom>
          <a:noFill/>
        </p:spPr>
        <p:txBody>
          <a:bodyPr wrap="none" rtlCol="0">
            <a:spAutoFit/>
          </a:bodyPr>
          <a:lstStyle/>
          <a:p>
            <a:r>
              <a:rPr lang="en-US" dirty="0" smtClean="0"/>
              <a:t>6.5 - 9 H</a:t>
            </a:r>
            <a:endParaRPr lang="en-US" dirty="0"/>
          </a:p>
        </p:txBody>
      </p:sp>
      <p:sp>
        <p:nvSpPr>
          <p:cNvPr id="9" name="Slide Number Placeholder 8"/>
          <p:cNvSpPr>
            <a:spLocks noGrp="1"/>
          </p:cNvSpPr>
          <p:nvPr>
            <p:ph type="sldNum" sz="quarter" idx="12"/>
          </p:nvPr>
        </p:nvSpPr>
        <p:spPr/>
        <p:txBody>
          <a:bodyPr/>
          <a:lstStyle/>
          <a:p>
            <a:fld id="{818D74A5-6B21-7D43-AA42-06463E0BF38B}" type="slidenum">
              <a:rPr lang="en-US" smtClean="0"/>
              <a:t>19</a:t>
            </a:fld>
            <a:endParaRPr lang="en-US"/>
          </a:p>
        </p:txBody>
      </p:sp>
      <p:sp>
        <p:nvSpPr>
          <p:cNvPr id="10" name="Rectangle 9"/>
          <p:cNvSpPr/>
          <p:nvPr/>
        </p:nvSpPr>
        <p:spPr>
          <a:xfrm>
            <a:off x="685418" y="2997115"/>
            <a:ext cx="472260" cy="277586"/>
          </a:xfrm>
          <a:prstGeom prst="rect">
            <a:avLst/>
          </a:prstGeom>
          <a:solidFill>
            <a:srgbClr val="8988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22" name="Rectangle 21"/>
          <p:cNvSpPr/>
          <p:nvPr/>
        </p:nvSpPr>
        <p:spPr>
          <a:xfrm>
            <a:off x="1243142" y="2829448"/>
            <a:ext cx="472260" cy="277586"/>
          </a:xfrm>
          <a:prstGeom prst="rect">
            <a:avLst/>
          </a:prstGeom>
          <a:solidFill>
            <a:srgbClr val="47AC9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23" name="Rectangle 22"/>
          <p:cNvSpPr/>
          <p:nvPr/>
        </p:nvSpPr>
        <p:spPr>
          <a:xfrm>
            <a:off x="2023986" y="1980152"/>
            <a:ext cx="259413" cy="222504"/>
          </a:xfrm>
          <a:prstGeom prst="rect">
            <a:avLst/>
          </a:prstGeom>
          <a:solidFill>
            <a:srgbClr val="82E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24" name="Rectangle 23"/>
          <p:cNvSpPr/>
          <p:nvPr/>
        </p:nvSpPr>
        <p:spPr>
          <a:xfrm>
            <a:off x="1930518" y="2894732"/>
            <a:ext cx="472260" cy="277586"/>
          </a:xfrm>
          <a:prstGeom prst="rect">
            <a:avLst/>
          </a:prstGeom>
          <a:solidFill>
            <a:srgbClr val="6389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25" name="Rectangle 24"/>
          <p:cNvSpPr/>
          <p:nvPr/>
        </p:nvSpPr>
        <p:spPr>
          <a:xfrm>
            <a:off x="2570706" y="2829448"/>
            <a:ext cx="472260" cy="277586"/>
          </a:xfrm>
          <a:prstGeom prst="rect">
            <a:avLst/>
          </a:prstGeom>
          <a:solidFill>
            <a:srgbClr val="81A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26" name="Rectangle 25"/>
          <p:cNvSpPr/>
          <p:nvPr/>
        </p:nvSpPr>
        <p:spPr>
          <a:xfrm>
            <a:off x="3174950" y="3006503"/>
            <a:ext cx="472260" cy="277586"/>
          </a:xfrm>
          <a:prstGeom prst="rect">
            <a:avLst/>
          </a:prstGeom>
          <a:solidFill>
            <a:srgbClr val="FF818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11" name="TextBox 10"/>
          <p:cNvSpPr txBox="1"/>
          <p:nvPr/>
        </p:nvSpPr>
        <p:spPr>
          <a:xfrm>
            <a:off x="698252" y="3342455"/>
            <a:ext cx="652743" cy="369332"/>
          </a:xfrm>
          <a:prstGeom prst="rect">
            <a:avLst/>
          </a:prstGeom>
          <a:noFill/>
        </p:spPr>
        <p:txBody>
          <a:bodyPr wrap="none" rtlCol="0">
            <a:spAutoFit/>
          </a:bodyPr>
          <a:lstStyle/>
          <a:p>
            <a:r>
              <a:rPr lang="en-US" smtClean="0"/>
              <a:t>2311</a:t>
            </a:r>
            <a:endParaRPr lang="en-US"/>
          </a:p>
        </p:txBody>
      </p:sp>
      <p:sp>
        <p:nvSpPr>
          <p:cNvPr id="27" name="TextBox 26"/>
          <p:cNvSpPr txBox="1"/>
          <p:nvPr/>
        </p:nvSpPr>
        <p:spPr>
          <a:xfrm>
            <a:off x="1152445" y="2775964"/>
            <a:ext cx="652743" cy="369332"/>
          </a:xfrm>
          <a:prstGeom prst="rect">
            <a:avLst/>
          </a:prstGeom>
          <a:noFill/>
        </p:spPr>
        <p:txBody>
          <a:bodyPr wrap="none" rtlCol="0">
            <a:spAutoFit/>
          </a:bodyPr>
          <a:lstStyle/>
          <a:p>
            <a:r>
              <a:rPr lang="en-US" smtClean="0"/>
              <a:t>1409</a:t>
            </a:r>
            <a:endParaRPr lang="en-US" dirty="0"/>
          </a:p>
        </p:txBody>
      </p:sp>
      <p:sp>
        <p:nvSpPr>
          <p:cNvPr id="28" name="TextBox 27"/>
          <p:cNvSpPr txBox="1"/>
          <p:nvPr/>
        </p:nvSpPr>
        <p:spPr>
          <a:xfrm>
            <a:off x="1894974" y="2897854"/>
            <a:ext cx="535724" cy="369332"/>
          </a:xfrm>
          <a:prstGeom prst="rect">
            <a:avLst/>
          </a:prstGeom>
          <a:noFill/>
        </p:spPr>
        <p:txBody>
          <a:bodyPr wrap="none" rtlCol="0">
            <a:spAutoFit/>
          </a:bodyPr>
          <a:lstStyle/>
          <a:p>
            <a:r>
              <a:rPr lang="en-US" smtClean="0"/>
              <a:t>717</a:t>
            </a:r>
            <a:endParaRPr lang="en-US" dirty="0"/>
          </a:p>
        </p:txBody>
      </p:sp>
      <p:sp>
        <p:nvSpPr>
          <p:cNvPr id="29" name="TextBox 28"/>
          <p:cNvSpPr txBox="1"/>
          <p:nvPr/>
        </p:nvSpPr>
        <p:spPr>
          <a:xfrm>
            <a:off x="1829934" y="1904999"/>
            <a:ext cx="652743" cy="369332"/>
          </a:xfrm>
          <a:prstGeom prst="rect">
            <a:avLst/>
          </a:prstGeom>
          <a:noFill/>
        </p:spPr>
        <p:txBody>
          <a:bodyPr wrap="none" rtlCol="0">
            <a:spAutoFit/>
          </a:bodyPr>
          <a:lstStyle/>
          <a:p>
            <a:r>
              <a:rPr lang="en-US" smtClean="0"/>
              <a:t>3056</a:t>
            </a:r>
            <a:endParaRPr lang="en-US" dirty="0"/>
          </a:p>
        </p:txBody>
      </p:sp>
      <p:sp>
        <p:nvSpPr>
          <p:cNvPr id="30" name="TextBox 29"/>
          <p:cNvSpPr txBox="1"/>
          <p:nvPr/>
        </p:nvSpPr>
        <p:spPr>
          <a:xfrm>
            <a:off x="2660492" y="2772659"/>
            <a:ext cx="418704" cy="369332"/>
          </a:xfrm>
          <a:prstGeom prst="rect">
            <a:avLst/>
          </a:prstGeom>
          <a:noFill/>
        </p:spPr>
        <p:txBody>
          <a:bodyPr wrap="none" rtlCol="0">
            <a:spAutoFit/>
          </a:bodyPr>
          <a:lstStyle/>
          <a:p>
            <a:r>
              <a:rPr lang="en-US" smtClean="0"/>
              <a:t>64</a:t>
            </a:r>
            <a:endParaRPr lang="en-US"/>
          </a:p>
        </p:txBody>
      </p:sp>
      <p:sp>
        <p:nvSpPr>
          <p:cNvPr id="31" name="TextBox 30"/>
          <p:cNvSpPr txBox="1"/>
          <p:nvPr/>
        </p:nvSpPr>
        <p:spPr>
          <a:xfrm>
            <a:off x="3036692" y="3342455"/>
            <a:ext cx="535724" cy="369332"/>
          </a:xfrm>
          <a:prstGeom prst="rect">
            <a:avLst/>
          </a:prstGeom>
          <a:noFill/>
        </p:spPr>
        <p:txBody>
          <a:bodyPr wrap="none" rtlCol="0">
            <a:spAutoFit/>
          </a:bodyPr>
          <a:lstStyle/>
          <a:p>
            <a:r>
              <a:rPr lang="en-US" smtClean="0"/>
              <a:t>782</a:t>
            </a:r>
            <a:endParaRPr lang="en-US" dirty="0"/>
          </a:p>
        </p:txBody>
      </p:sp>
      <p:sp>
        <p:nvSpPr>
          <p:cNvPr id="32" name="Rectangle 31"/>
          <p:cNvSpPr/>
          <p:nvPr/>
        </p:nvSpPr>
        <p:spPr>
          <a:xfrm>
            <a:off x="5552235" y="6057034"/>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5384936" y="6125307"/>
            <a:ext cx="619080" cy="369332"/>
          </a:xfrm>
          <a:prstGeom prst="rect">
            <a:avLst/>
          </a:prstGeom>
          <a:noFill/>
        </p:spPr>
        <p:txBody>
          <a:bodyPr wrap="none" rtlCol="0">
            <a:spAutoFit/>
          </a:bodyPr>
          <a:lstStyle/>
          <a:p>
            <a:r>
              <a:rPr lang="en-US" i="1" dirty="0" smtClean="0"/>
              <a:t>zen2</a:t>
            </a:r>
            <a:endParaRPr lang="en-US" i="1" dirty="0"/>
          </a:p>
        </p:txBody>
      </p:sp>
      <p:sp>
        <p:nvSpPr>
          <p:cNvPr id="33" name="TextBox 32"/>
          <p:cNvSpPr txBox="1"/>
          <p:nvPr/>
        </p:nvSpPr>
        <p:spPr>
          <a:xfrm>
            <a:off x="6801376" y="6114294"/>
            <a:ext cx="502061" cy="369332"/>
          </a:xfrm>
          <a:prstGeom prst="rect">
            <a:avLst/>
          </a:prstGeom>
          <a:noFill/>
        </p:spPr>
        <p:txBody>
          <a:bodyPr wrap="none" rtlCol="0">
            <a:spAutoFit/>
          </a:bodyPr>
          <a:lstStyle/>
          <a:p>
            <a:r>
              <a:rPr lang="en-US" i="1" dirty="0" err="1" smtClean="0"/>
              <a:t>zen</a:t>
            </a:r>
            <a:endParaRPr lang="en-US" i="1" dirty="0"/>
          </a:p>
        </p:txBody>
      </p:sp>
      <p:sp>
        <p:nvSpPr>
          <p:cNvPr id="34" name="TextBox 33"/>
          <p:cNvSpPr txBox="1"/>
          <p:nvPr/>
        </p:nvSpPr>
        <p:spPr>
          <a:xfrm>
            <a:off x="7394518" y="6117666"/>
            <a:ext cx="516680" cy="369332"/>
          </a:xfrm>
          <a:prstGeom prst="rect">
            <a:avLst/>
          </a:prstGeom>
          <a:noFill/>
        </p:spPr>
        <p:txBody>
          <a:bodyPr wrap="none" rtlCol="0">
            <a:spAutoFit/>
          </a:bodyPr>
          <a:lstStyle/>
          <a:p>
            <a:r>
              <a:rPr lang="en-US" i="1" smtClean="0"/>
              <a:t>bcd</a:t>
            </a:r>
            <a:endParaRPr lang="en-US" i="1" dirty="0"/>
          </a:p>
        </p:txBody>
      </p:sp>
      <p:sp>
        <p:nvSpPr>
          <p:cNvPr id="36" name="Rectangle 35"/>
          <p:cNvSpPr/>
          <p:nvPr/>
        </p:nvSpPr>
        <p:spPr>
          <a:xfrm>
            <a:off x="6893935" y="6046987"/>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7459356" y="6035008"/>
            <a:ext cx="284481" cy="15857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3339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Establishing a timeline of Groucho activity in early embryonic development</a:t>
            </a:r>
          </a:p>
          <a:p>
            <a:endParaRPr lang="en-US" dirty="0" smtClean="0"/>
          </a:p>
          <a:p>
            <a:r>
              <a:rPr lang="en-US" dirty="0" smtClean="0"/>
              <a:t>Investigating the dynamics of Groucho occupancy</a:t>
            </a:r>
          </a:p>
          <a:p>
            <a:endParaRPr lang="en-US" dirty="0" smtClean="0"/>
          </a:p>
        </p:txBody>
      </p:sp>
      <p:sp>
        <p:nvSpPr>
          <p:cNvPr id="4" name="Slide Number Placeholder 3"/>
          <p:cNvSpPr>
            <a:spLocks noGrp="1"/>
          </p:cNvSpPr>
          <p:nvPr>
            <p:ph type="sldNum" sz="quarter" idx="12"/>
          </p:nvPr>
        </p:nvSpPr>
        <p:spPr/>
        <p:txBody>
          <a:bodyPr/>
          <a:lstStyle/>
          <a:p>
            <a:fld id="{818D74A5-6B21-7D43-AA42-06463E0BF38B}" type="slidenum">
              <a:rPr lang="en-US" smtClean="0"/>
              <a:t>2</a:t>
            </a:fld>
            <a:endParaRPr lang="en-US"/>
          </a:p>
        </p:txBody>
      </p:sp>
    </p:spTree>
    <p:extLst>
      <p:ext uri="{BB962C8B-B14F-4D97-AF65-F5344CB8AC3E}">
        <p14:creationId xmlns:p14="http://schemas.microsoft.com/office/powerpoint/2010/main" val="37139663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Groucho localizes to both enhancer and TSS elements of multiple </a:t>
            </a:r>
            <a:r>
              <a:rPr lang="en-US" sz="2400" dirty="0" err="1" smtClean="0"/>
              <a:t>Capicua</a:t>
            </a:r>
            <a:r>
              <a:rPr lang="en-US" sz="2400" dirty="0" smtClean="0"/>
              <a:t>-regulated genes</a:t>
            </a:r>
            <a:endParaRPr lang="en-US" sz="2400" dirty="0"/>
          </a:p>
        </p:txBody>
      </p:sp>
      <p:sp>
        <p:nvSpPr>
          <p:cNvPr id="8" name="Rectangle 7"/>
          <p:cNvSpPr/>
          <p:nvPr/>
        </p:nvSpPr>
        <p:spPr>
          <a:xfrm>
            <a:off x="889001" y="1889784"/>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11" name="Rectangle 10"/>
          <p:cNvSpPr/>
          <p:nvPr/>
        </p:nvSpPr>
        <p:spPr>
          <a:xfrm>
            <a:off x="886299" y="2394018"/>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12" name="Rectangle 11"/>
          <p:cNvSpPr/>
          <p:nvPr/>
        </p:nvSpPr>
        <p:spPr>
          <a:xfrm>
            <a:off x="889001" y="2898252"/>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pic>
        <p:nvPicPr>
          <p:cNvPr id="17" name="Picture 16" descr="hkb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273" y="1327485"/>
            <a:ext cx="6282087" cy="2709333"/>
          </a:xfrm>
          <a:prstGeom prst="rect">
            <a:avLst/>
          </a:prstGeom>
        </p:spPr>
      </p:pic>
      <p:sp>
        <p:nvSpPr>
          <p:cNvPr id="18" name="Rectangle 17"/>
          <p:cNvSpPr/>
          <p:nvPr/>
        </p:nvSpPr>
        <p:spPr>
          <a:xfrm>
            <a:off x="886299" y="1385550"/>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21" name="Rectangle 20"/>
          <p:cNvSpPr/>
          <p:nvPr/>
        </p:nvSpPr>
        <p:spPr>
          <a:xfrm>
            <a:off x="5867400" y="3812402"/>
            <a:ext cx="355600" cy="2116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pic>
        <p:nvPicPr>
          <p:cNvPr id="22" name="Picture 21" descr="ind_col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6273" y="4148667"/>
            <a:ext cx="6282086" cy="2709333"/>
          </a:xfrm>
          <a:prstGeom prst="rect">
            <a:avLst/>
          </a:prstGeom>
        </p:spPr>
      </p:pic>
      <p:sp>
        <p:nvSpPr>
          <p:cNvPr id="23" name="TextBox 22"/>
          <p:cNvSpPr txBox="1"/>
          <p:nvPr/>
        </p:nvSpPr>
        <p:spPr>
          <a:xfrm>
            <a:off x="4882528" y="6469665"/>
            <a:ext cx="381685" cy="276999"/>
          </a:xfrm>
          <a:prstGeom prst="rect">
            <a:avLst/>
          </a:prstGeom>
          <a:noFill/>
        </p:spPr>
        <p:txBody>
          <a:bodyPr wrap="none" rtlCol="0">
            <a:spAutoFit/>
          </a:bodyPr>
          <a:lstStyle/>
          <a:p>
            <a:r>
              <a:rPr lang="en-US" sz="1200" dirty="0" err="1" smtClean="0"/>
              <a:t>ind</a:t>
            </a:r>
            <a:endParaRPr lang="en-US" sz="1200" dirty="0"/>
          </a:p>
        </p:txBody>
      </p:sp>
      <p:sp>
        <p:nvSpPr>
          <p:cNvPr id="7" name="TextBox 6"/>
          <p:cNvSpPr txBox="1"/>
          <p:nvPr/>
        </p:nvSpPr>
        <p:spPr>
          <a:xfrm>
            <a:off x="5056050" y="3815434"/>
            <a:ext cx="416325" cy="276999"/>
          </a:xfrm>
          <a:prstGeom prst="rect">
            <a:avLst/>
          </a:prstGeom>
          <a:noFill/>
        </p:spPr>
        <p:txBody>
          <a:bodyPr wrap="none" rtlCol="0">
            <a:spAutoFit/>
          </a:bodyPr>
          <a:lstStyle/>
          <a:p>
            <a:r>
              <a:rPr lang="en-US" sz="1200" dirty="0" err="1" smtClean="0"/>
              <a:t>hkb</a:t>
            </a:r>
            <a:endParaRPr lang="en-US" sz="1200" dirty="0"/>
          </a:p>
        </p:txBody>
      </p:sp>
      <p:sp>
        <p:nvSpPr>
          <p:cNvPr id="24" name="Rectangle 23"/>
          <p:cNvSpPr/>
          <p:nvPr/>
        </p:nvSpPr>
        <p:spPr>
          <a:xfrm>
            <a:off x="883597" y="4709184"/>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25" name="Rectangle 24"/>
          <p:cNvSpPr/>
          <p:nvPr/>
        </p:nvSpPr>
        <p:spPr>
          <a:xfrm>
            <a:off x="880895" y="5213418"/>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26" name="Rectangle 25"/>
          <p:cNvSpPr/>
          <p:nvPr/>
        </p:nvSpPr>
        <p:spPr>
          <a:xfrm>
            <a:off x="883597" y="5717652"/>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27" name="Rectangle 26"/>
          <p:cNvSpPr/>
          <p:nvPr/>
        </p:nvSpPr>
        <p:spPr>
          <a:xfrm>
            <a:off x="880895" y="4204950"/>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28" name="TextBox 27"/>
          <p:cNvSpPr txBox="1"/>
          <p:nvPr/>
        </p:nvSpPr>
        <p:spPr>
          <a:xfrm>
            <a:off x="1510052" y="3390487"/>
            <a:ext cx="410915" cy="646331"/>
          </a:xfrm>
          <a:prstGeom prst="rect">
            <a:avLst/>
          </a:prstGeom>
          <a:noFill/>
        </p:spPr>
        <p:txBody>
          <a:bodyPr wrap="none" rtlCol="0">
            <a:spAutoFit/>
          </a:bodyPr>
          <a:lstStyle/>
          <a:p>
            <a:pPr algn="r"/>
            <a:r>
              <a:rPr lang="en-US" sz="1200" dirty="0" smtClean="0">
                <a:latin typeface="Cambria"/>
                <a:cs typeface="Cambria"/>
              </a:rPr>
              <a:t>(+)</a:t>
            </a:r>
          </a:p>
          <a:p>
            <a:pPr algn="r"/>
            <a:endParaRPr lang="en-US" sz="1200" dirty="0" smtClean="0">
              <a:latin typeface="Cambria"/>
              <a:cs typeface="Cambria"/>
            </a:endParaRPr>
          </a:p>
          <a:p>
            <a:pPr algn="r"/>
            <a:r>
              <a:rPr lang="en-US" sz="1200" dirty="0" smtClean="0">
                <a:latin typeface="Cambria"/>
                <a:cs typeface="Cambria"/>
              </a:rPr>
              <a:t>(-)</a:t>
            </a:r>
            <a:endParaRPr lang="en-US" sz="1200" dirty="0">
              <a:latin typeface="Cambria"/>
              <a:cs typeface="Cambria"/>
            </a:endParaRPr>
          </a:p>
        </p:txBody>
      </p:sp>
      <p:sp>
        <p:nvSpPr>
          <p:cNvPr id="29" name="TextBox 28"/>
          <p:cNvSpPr txBox="1"/>
          <p:nvPr/>
        </p:nvSpPr>
        <p:spPr>
          <a:xfrm>
            <a:off x="1456994" y="6173229"/>
            <a:ext cx="410915" cy="646331"/>
          </a:xfrm>
          <a:prstGeom prst="rect">
            <a:avLst/>
          </a:prstGeom>
          <a:noFill/>
        </p:spPr>
        <p:txBody>
          <a:bodyPr wrap="none" rtlCol="0">
            <a:spAutoFit/>
          </a:bodyPr>
          <a:lstStyle/>
          <a:p>
            <a:pPr algn="r"/>
            <a:r>
              <a:rPr lang="en-US" sz="1200" dirty="0" smtClean="0">
                <a:latin typeface="Cambria"/>
                <a:cs typeface="Cambria"/>
              </a:rPr>
              <a:t>(+)</a:t>
            </a:r>
          </a:p>
          <a:p>
            <a:pPr algn="r"/>
            <a:endParaRPr lang="en-US" sz="1200" dirty="0" smtClean="0">
              <a:latin typeface="Cambria"/>
              <a:cs typeface="Cambria"/>
            </a:endParaRPr>
          </a:p>
          <a:p>
            <a:pPr algn="r"/>
            <a:r>
              <a:rPr lang="en-US" sz="1200" dirty="0" smtClean="0">
                <a:latin typeface="Cambria"/>
                <a:cs typeface="Cambria"/>
              </a:rPr>
              <a:t>(-)</a:t>
            </a:r>
            <a:endParaRPr lang="en-US" sz="1200" dirty="0">
              <a:latin typeface="Cambria"/>
              <a:cs typeface="Cambria"/>
            </a:endParaRPr>
          </a:p>
        </p:txBody>
      </p:sp>
      <p:sp>
        <p:nvSpPr>
          <p:cNvPr id="3" name="Slide Number Placeholder 2"/>
          <p:cNvSpPr>
            <a:spLocks noGrp="1"/>
          </p:cNvSpPr>
          <p:nvPr>
            <p:ph type="sldNum" sz="quarter" idx="12"/>
          </p:nvPr>
        </p:nvSpPr>
        <p:spPr/>
        <p:txBody>
          <a:bodyPr/>
          <a:lstStyle/>
          <a:p>
            <a:fld id="{818D74A5-6B21-7D43-AA42-06463E0BF38B}" type="slidenum">
              <a:rPr lang="en-US" smtClean="0"/>
              <a:t>20</a:t>
            </a:fld>
            <a:endParaRPr lang="en-US"/>
          </a:p>
        </p:txBody>
      </p:sp>
    </p:spTree>
    <p:extLst>
      <p:ext uri="{BB962C8B-B14F-4D97-AF65-F5344CB8AC3E}">
        <p14:creationId xmlns:p14="http://schemas.microsoft.com/office/powerpoint/2010/main" val="30129019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ll_col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873" y="2567154"/>
            <a:ext cx="6281928" cy="2709265"/>
          </a:xfrm>
          <a:prstGeom prst="rect">
            <a:avLst/>
          </a:prstGeom>
        </p:spPr>
      </p:pic>
      <p:sp>
        <p:nvSpPr>
          <p:cNvPr id="4" name="Rectangle 3"/>
          <p:cNvSpPr/>
          <p:nvPr/>
        </p:nvSpPr>
        <p:spPr>
          <a:xfrm>
            <a:off x="889001" y="3092050"/>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5" name="Rectangle 4"/>
          <p:cNvSpPr/>
          <p:nvPr/>
        </p:nvSpPr>
        <p:spPr>
          <a:xfrm>
            <a:off x="886299" y="3596284"/>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6" name="Rectangle 5"/>
          <p:cNvSpPr/>
          <p:nvPr/>
        </p:nvSpPr>
        <p:spPr>
          <a:xfrm>
            <a:off x="889001" y="4100518"/>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7" name="Rectangle 6"/>
          <p:cNvSpPr/>
          <p:nvPr/>
        </p:nvSpPr>
        <p:spPr>
          <a:xfrm>
            <a:off x="886299" y="2587816"/>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8" name="TextBox 7"/>
          <p:cNvSpPr txBox="1"/>
          <p:nvPr/>
        </p:nvSpPr>
        <p:spPr>
          <a:xfrm>
            <a:off x="4902201" y="5063066"/>
            <a:ext cx="306845" cy="276999"/>
          </a:xfrm>
          <a:prstGeom prst="rect">
            <a:avLst/>
          </a:prstGeom>
          <a:noFill/>
        </p:spPr>
        <p:txBody>
          <a:bodyPr wrap="none" rtlCol="0">
            <a:spAutoFit/>
          </a:bodyPr>
          <a:lstStyle/>
          <a:p>
            <a:r>
              <a:rPr lang="en-US" sz="1200" dirty="0" err="1" smtClean="0"/>
              <a:t>tll</a:t>
            </a:r>
            <a:endParaRPr lang="en-US" sz="1200" dirty="0"/>
          </a:p>
        </p:txBody>
      </p:sp>
      <p:sp>
        <p:nvSpPr>
          <p:cNvPr id="9" name="Title 1"/>
          <p:cNvSpPr>
            <a:spLocks noGrp="1"/>
          </p:cNvSpPr>
          <p:nvPr>
            <p:ph type="title"/>
          </p:nvPr>
        </p:nvSpPr>
        <p:spPr>
          <a:xfrm>
            <a:off x="457200" y="274638"/>
            <a:ext cx="8229600" cy="1143000"/>
          </a:xfrm>
        </p:spPr>
        <p:txBody>
          <a:bodyPr>
            <a:normAutofit/>
          </a:bodyPr>
          <a:lstStyle/>
          <a:p>
            <a:r>
              <a:rPr lang="en-US" sz="2400" dirty="0" smtClean="0"/>
              <a:t>Groucho localizes to both enhancer and TSS elements of multiple </a:t>
            </a:r>
            <a:r>
              <a:rPr lang="en-US" sz="2400" dirty="0" err="1" smtClean="0"/>
              <a:t>Capicua</a:t>
            </a:r>
            <a:r>
              <a:rPr lang="en-US" sz="2400" dirty="0" smtClean="0"/>
              <a:t>-regulated genes</a:t>
            </a:r>
            <a:endParaRPr lang="en-US" sz="2400" dirty="0"/>
          </a:p>
        </p:txBody>
      </p:sp>
      <p:sp>
        <p:nvSpPr>
          <p:cNvPr id="2" name="Slide Number Placeholder 1"/>
          <p:cNvSpPr>
            <a:spLocks noGrp="1"/>
          </p:cNvSpPr>
          <p:nvPr>
            <p:ph type="sldNum" sz="quarter" idx="12"/>
          </p:nvPr>
        </p:nvSpPr>
        <p:spPr/>
        <p:txBody>
          <a:bodyPr/>
          <a:lstStyle/>
          <a:p>
            <a:fld id="{818D74A5-6B21-7D43-AA42-06463E0BF38B}" type="slidenum">
              <a:rPr lang="en-US" smtClean="0"/>
              <a:t>21</a:t>
            </a:fld>
            <a:endParaRPr lang="en-US"/>
          </a:p>
        </p:txBody>
      </p:sp>
    </p:spTree>
    <p:extLst>
      <p:ext uri="{BB962C8B-B14F-4D97-AF65-F5344CB8AC3E}">
        <p14:creationId xmlns:p14="http://schemas.microsoft.com/office/powerpoint/2010/main" val="21805022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Groucho enrichment at TSS supports its role as a long- and short-range repressor</a:t>
            </a:r>
            <a:endParaRPr lang="en-US" sz="3200" dirty="0"/>
          </a:p>
        </p:txBody>
      </p:sp>
      <p:pic>
        <p:nvPicPr>
          <p:cNvPr id="3" name="Picture 2" descr="chip - 7A - Groucho TSS densit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16099"/>
            <a:ext cx="3972859" cy="3972859"/>
          </a:xfrm>
          <a:prstGeom prst="rect">
            <a:avLst/>
          </a:prstGeom>
        </p:spPr>
      </p:pic>
      <p:pic>
        <p:nvPicPr>
          <p:cNvPr id="4" name="Picture 3" descr="chip - 7B - Grouch TSS heatmap.png"/>
          <p:cNvPicPr>
            <a:picLocks noChangeAspect="1"/>
          </p:cNvPicPr>
          <p:nvPr/>
        </p:nvPicPr>
        <p:blipFill rotWithShape="1">
          <a:blip r:embed="rId4">
            <a:extLst>
              <a:ext uri="{28A0092B-C50C-407E-A947-70E740481C1C}">
                <a14:useLocalDpi xmlns:a14="http://schemas.microsoft.com/office/drawing/2010/main" val="0"/>
              </a:ext>
            </a:extLst>
          </a:blip>
          <a:srcRect r="21909"/>
          <a:stretch/>
        </p:blipFill>
        <p:spPr>
          <a:xfrm>
            <a:off x="4495801" y="1752600"/>
            <a:ext cx="3251200" cy="4163359"/>
          </a:xfrm>
          <a:prstGeom prst="rect">
            <a:avLst/>
          </a:prstGeom>
        </p:spPr>
      </p:pic>
      <p:sp>
        <p:nvSpPr>
          <p:cNvPr id="5" name="Slide Number Placeholder 4"/>
          <p:cNvSpPr>
            <a:spLocks noGrp="1"/>
          </p:cNvSpPr>
          <p:nvPr>
            <p:ph type="sldNum" sz="quarter" idx="12"/>
          </p:nvPr>
        </p:nvSpPr>
        <p:spPr/>
        <p:txBody>
          <a:bodyPr/>
          <a:lstStyle/>
          <a:p>
            <a:fld id="{818D74A5-6B21-7D43-AA42-06463E0BF38B}" type="slidenum">
              <a:rPr lang="en-US" smtClean="0"/>
              <a:t>22</a:t>
            </a:fld>
            <a:endParaRPr lang="en-US"/>
          </a:p>
        </p:txBody>
      </p:sp>
    </p:spTree>
    <p:extLst>
      <p:ext uri="{BB962C8B-B14F-4D97-AF65-F5344CB8AC3E}">
        <p14:creationId xmlns:p14="http://schemas.microsoft.com/office/powerpoint/2010/main" val="20309039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Groucho spreading is not an obligate feature of repression</a:t>
            </a:r>
            <a:endParaRPr lang="en-US" dirty="0"/>
          </a:p>
        </p:txBody>
      </p:sp>
      <p:pic>
        <p:nvPicPr>
          <p:cNvPr id="3" name="Picture 2" descr="chip - 6 - Average peak width boxplot.pdf"/>
          <p:cNvPicPr>
            <a:picLocks noChangeAspect="1"/>
          </p:cNvPicPr>
          <p:nvPr/>
        </p:nvPicPr>
        <p:blipFill rotWithShape="1">
          <a:blip r:embed="rId3">
            <a:extLst>
              <a:ext uri="{28A0092B-C50C-407E-A947-70E740481C1C}">
                <a14:useLocalDpi xmlns:a14="http://schemas.microsoft.com/office/drawing/2010/main" val="0"/>
              </a:ext>
            </a:extLst>
          </a:blip>
          <a:srcRect t="6473" r="23730"/>
          <a:stretch/>
        </p:blipFill>
        <p:spPr>
          <a:xfrm>
            <a:off x="457200" y="2198383"/>
            <a:ext cx="3139508" cy="3849838"/>
          </a:xfrm>
          <a:prstGeom prst="rect">
            <a:avLst/>
          </a:prstGeom>
        </p:spPr>
      </p:pic>
      <p:pic>
        <p:nvPicPr>
          <p:cNvPr id="5" name="Picture 4" descr="chip - 4B - Nearest feature piechart.pdf"/>
          <p:cNvPicPr>
            <a:picLocks noChangeAspect="1"/>
          </p:cNvPicPr>
          <p:nvPr/>
        </p:nvPicPr>
        <p:blipFill rotWithShape="1">
          <a:blip r:embed="rId4">
            <a:extLst>
              <a:ext uri="{28A0092B-C50C-407E-A947-70E740481C1C}">
                <a14:useLocalDpi xmlns:a14="http://schemas.microsoft.com/office/drawing/2010/main" val="0"/>
              </a:ext>
            </a:extLst>
          </a:blip>
          <a:srcRect t="49192"/>
          <a:stretch/>
        </p:blipFill>
        <p:spPr>
          <a:xfrm>
            <a:off x="4216400" y="2726641"/>
            <a:ext cx="4724400" cy="2400376"/>
          </a:xfrm>
          <a:prstGeom prst="rect">
            <a:avLst/>
          </a:prstGeom>
        </p:spPr>
      </p:pic>
      <p:pic>
        <p:nvPicPr>
          <p:cNvPr id="6" name="Picture 5" descr="chip - 4B - Nearest feature piechart.pdf"/>
          <p:cNvPicPr>
            <a:picLocks noChangeAspect="1"/>
          </p:cNvPicPr>
          <p:nvPr/>
        </p:nvPicPr>
        <p:blipFill rotWithShape="1">
          <a:blip r:embed="rId5">
            <a:extLst>
              <a:ext uri="{28A0092B-C50C-407E-A947-70E740481C1C}">
                <a14:useLocalDpi xmlns:a14="http://schemas.microsoft.com/office/drawing/2010/main" val="0"/>
              </a:ext>
            </a:extLst>
          </a:blip>
          <a:srcRect l="47312" t="-6272" b="59051"/>
          <a:stretch/>
        </p:blipFill>
        <p:spPr>
          <a:xfrm>
            <a:off x="5291667" y="1082938"/>
            <a:ext cx="2489200" cy="2230890"/>
          </a:xfrm>
          <a:prstGeom prst="rect">
            <a:avLst/>
          </a:prstGeom>
        </p:spPr>
      </p:pic>
      <p:pic>
        <p:nvPicPr>
          <p:cNvPr id="7" name="Picture 6" descr="chip - 6 - Average peak width boxplot.pdf"/>
          <p:cNvPicPr>
            <a:picLocks noChangeAspect="1"/>
          </p:cNvPicPr>
          <p:nvPr/>
        </p:nvPicPr>
        <p:blipFill rotWithShape="1">
          <a:blip r:embed="rId3">
            <a:extLst>
              <a:ext uri="{28A0092B-C50C-407E-A947-70E740481C1C}">
                <a14:useLocalDpi xmlns:a14="http://schemas.microsoft.com/office/drawing/2010/main" val="0"/>
              </a:ext>
            </a:extLst>
          </a:blip>
          <a:srcRect l="12937" t="2392" r="10793" b="93628"/>
          <a:stretch/>
        </p:blipFill>
        <p:spPr>
          <a:xfrm>
            <a:off x="-449393" y="1938946"/>
            <a:ext cx="4970886" cy="259437"/>
          </a:xfrm>
          <a:prstGeom prst="rect">
            <a:avLst/>
          </a:prstGeom>
        </p:spPr>
      </p:pic>
      <p:pic>
        <p:nvPicPr>
          <p:cNvPr id="8" name="Picture 7" descr="analysis_10_binding_per_gene_histogr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6400" y="4624626"/>
            <a:ext cx="4274354" cy="2039649"/>
          </a:xfrm>
          <a:prstGeom prst="rect">
            <a:avLst/>
          </a:prstGeom>
        </p:spPr>
      </p:pic>
      <p:sp>
        <p:nvSpPr>
          <p:cNvPr id="4" name="Slide Number Placeholder 3"/>
          <p:cNvSpPr>
            <a:spLocks noGrp="1"/>
          </p:cNvSpPr>
          <p:nvPr>
            <p:ph type="sldNum" sz="quarter" idx="12"/>
          </p:nvPr>
        </p:nvSpPr>
        <p:spPr/>
        <p:txBody>
          <a:bodyPr/>
          <a:lstStyle/>
          <a:p>
            <a:fld id="{818D74A5-6B21-7D43-AA42-06463E0BF38B}" type="slidenum">
              <a:rPr lang="en-US" smtClean="0"/>
              <a:t>23</a:t>
            </a:fld>
            <a:endParaRPr lang="en-US"/>
          </a:p>
        </p:txBody>
      </p:sp>
    </p:spTree>
    <p:extLst>
      <p:ext uri="{BB962C8B-B14F-4D97-AF65-F5344CB8AC3E}">
        <p14:creationId xmlns:p14="http://schemas.microsoft.com/office/powerpoint/2010/main" val="28188979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“Active” Groucho binding regions are enriched upstream and inside of genes</a:t>
            </a:r>
            <a:endParaRPr lang="en-US" dirty="0"/>
          </a:p>
        </p:txBody>
      </p:sp>
      <p:sp>
        <p:nvSpPr>
          <p:cNvPr id="4" name="Slide Number Placeholder 3"/>
          <p:cNvSpPr>
            <a:spLocks noGrp="1"/>
          </p:cNvSpPr>
          <p:nvPr>
            <p:ph type="sldNum" sz="quarter" idx="12"/>
          </p:nvPr>
        </p:nvSpPr>
        <p:spPr/>
        <p:txBody>
          <a:bodyPr/>
          <a:lstStyle/>
          <a:p>
            <a:fld id="{818D74A5-6B21-7D43-AA42-06463E0BF38B}" type="slidenum">
              <a:rPr lang="en-US" smtClean="0"/>
              <a:t>24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09" y="1458912"/>
            <a:ext cx="9144000" cy="5080000"/>
          </a:xfrm>
          <a:prstGeom prst="rect">
            <a:avLst/>
          </a:prstGeom>
        </p:spPr>
      </p:pic>
    </p:spTree>
    <p:extLst>
      <p:ext uri="{BB962C8B-B14F-4D97-AF65-F5344CB8AC3E}">
        <p14:creationId xmlns:p14="http://schemas.microsoft.com/office/powerpoint/2010/main" val="19117599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Groucho regulated genes are enriched for stalled </a:t>
            </a:r>
            <a:r>
              <a:rPr lang="en-US" dirty="0" err="1" smtClean="0"/>
              <a:t>PolII</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318" y="1710304"/>
            <a:ext cx="5299364" cy="6858000"/>
          </a:xfrm>
          <a:prstGeom prst="rect">
            <a:avLst/>
          </a:prstGeom>
        </p:spPr>
      </p:pic>
      <p:sp>
        <p:nvSpPr>
          <p:cNvPr id="5" name="Slide Number Placeholder 4"/>
          <p:cNvSpPr>
            <a:spLocks noGrp="1"/>
          </p:cNvSpPr>
          <p:nvPr>
            <p:ph type="sldNum" sz="quarter" idx="12"/>
          </p:nvPr>
        </p:nvSpPr>
        <p:spPr/>
        <p:txBody>
          <a:bodyPr/>
          <a:lstStyle/>
          <a:p>
            <a:fld id="{818D74A5-6B21-7D43-AA42-06463E0BF38B}" type="slidenum">
              <a:rPr lang="en-US" smtClean="0"/>
              <a:t>25</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688" y="1339895"/>
            <a:ext cx="7278624" cy="5199017"/>
          </a:xfrm>
          <a:prstGeom prst="rect">
            <a:avLst/>
          </a:prstGeom>
        </p:spPr>
      </p:pic>
    </p:spTree>
    <p:extLst>
      <p:ext uri="{BB962C8B-B14F-4D97-AF65-F5344CB8AC3E}">
        <p14:creationId xmlns:p14="http://schemas.microsoft.com/office/powerpoint/2010/main" val="429991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a:bodyPr>
          <a:lstStyle/>
          <a:p>
            <a:r>
              <a:rPr lang="en-US" dirty="0" smtClean="0"/>
              <a:t>Groucho is most likely a dedicated repressor in Drosophila</a:t>
            </a:r>
          </a:p>
          <a:p>
            <a:r>
              <a:rPr lang="en-US" dirty="0" smtClean="0"/>
              <a:t>In embryos, mRNA abundance is largely but not completely proportional to transcription rate</a:t>
            </a:r>
          </a:p>
          <a:p>
            <a:r>
              <a:rPr lang="en-US" dirty="0" smtClean="0"/>
              <a:t>Groucho may be delivered to promoter regions by repressive elements, where it remains</a:t>
            </a:r>
          </a:p>
          <a:p>
            <a:r>
              <a:rPr lang="en-US" dirty="0" smtClean="0"/>
              <a:t>While Groucho can bind to large regions of the genome, spreading appears to be limited</a:t>
            </a:r>
            <a:endParaRPr lang="en-US" dirty="0"/>
          </a:p>
        </p:txBody>
      </p:sp>
      <p:sp>
        <p:nvSpPr>
          <p:cNvPr id="4" name="Slide Number Placeholder 3"/>
          <p:cNvSpPr>
            <a:spLocks noGrp="1"/>
          </p:cNvSpPr>
          <p:nvPr>
            <p:ph type="sldNum" sz="quarter" idx="12"/>
          </p:nvPr>
        </p:nvSpPr>
        <p:spPr/>
        <p:txBody>
          <a:bodyPr/>
          <a:lstStyle/>
          <a:p>
            <a:fld id="{818D74A5-6B21-7D43-AA42-06463E0BF38B}" type="slidenum">
              <a:rPr lang="en-US" smtClean="0"/>
              <a:t>26</a:t>
            </a:fld>
            <a:endParaRPr lang="en-US"/>
          </a:p>
        </p:txBody>
      </p:sp>
    </p:spTree>
    <p:extLst>
      <p:ext uri="{BB962C8B-B14F-4D97-AF65-F5344CB8AC3E}">
        <p14:creationId xmlns:p14="http://schemas.microsoft.com/office/powerpoint/2010/main" val="23448553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sz="half" idx="1"/>
          </p:nvPr>
        </p:nvSpPr>
        <p:spPr/>
        <p:txBody>
          <a:bodyPr>
            <a:normAutofit/>
          </a:bodyPr>
          <a:lstStyle/>
          <a:p>
            <a:r>
              <a:rPr lang="en-US" sz="2400" dirty="0" smtClean="0"/>
              <a:t>Courey Lab</a:t>
            </a:r>
          </a:p>
          <a:p>
            <a:pPr lvl="1"/>
            <a:r>
              <a:rPr lang="en-US" sz="2000" dirty="0" smtClean="0"/>
              <a:t>Dr. Al Courey *</a:t>
            </a:r>
          </a:p>
          <a:p>
            <a:pPr lvl="1"/>
            <a:r>
              <a:rPr lang="en-US" sz="2000" dirty="0" err="1"/>
              <a:t>Wiam</a:t>
            </a:r>
            <a:r>
              <a:rPr lang="en-US" sz="2000" dirty="0"/>
              <a:t> </a:t>
            </a:r>
            <a:r>
              <a:rPr lang="en-US" sz="2000" dirty="0" err="1"/>
              <a:t>Turki-</a:t>
            </a:r>
            <a:r>
              <a:rPr lang="en-US" sz="2000" dirty="0" err="1" smtClean="0"/>
              <a:t>Judeh</a:t>
            </a:r>
            <a:r>
              <a:rPr lang="en-US" sz="2000" dirty="0" smtClean="0"/>
              <a:t> *</a:t>
            </a:r>
            <a:endParaRPr lang="en-US" sz="2000" dirty="0"/>
          </a:p>
          <a:p>
            <a:pPr lvl="1"/>
            <a:r>
              <a:rPr lang="en-US" sz="2000" dirty="0"/>
              <a:t>Mitchell </a:t>
            </a:r>
            <a:r>
              <a:rPr lang="en-US" sz="2000" dirty="0" smtClean="0"/>
              <a:t>Kim *</a:t>
            </a:r>
            <a:endParaRPr lang="en-US" sz="2000" dirty="0"/>
          </a:p>
          <a:p>
            <a:pPr lvl="1"/>
            <a:r>
              <a:rPr lang="en-US" sz="2000" dirty="0"/>
              <a:t>Kenny </a:t>
            </a:r>
            <a:r>
              <a:rPr lang="en-US" sz="2000" dirty="0" smtClean="0"/>
              <a:t>Chen *</a:t>
            </a:r>
          </a:p>
          <a:p>
            <a:pPr lvl="1"/>
            <a:r>
              <a:rPr lang="en-US" sz="2000" dirty="0"/>
              <a:t>Pak </a:t>
            </a:r>
            <a:r>
              <a:rPr lang="en-US" sz="2000" dirty="0" err="1"/>
              <a:t>Kwong</a:t>
            </a:r>
            <a:endParaRPr lang="en-US" sz="2000" dirty="0"/>
          </a:p>
          <a:p>
            <a:pPr lvl="1"/>
            <a:r>
              <a:rPr lang="en-US" sz="2000" dirty="0"/>
              <a:t>Joseph Cao</a:t>
            </a:r>
          </a:p>
          <a:p>
            <a:r>
              <a:rPr lang="en-US" sz="2400" dirty="0" smtClean="0"/>
              <a:t>Collaborators</a:t>
            </a:r>
          </a:p>
          <a:p>
            <a:pPr lvl="1"/>
            <a:r>
              <a:rPr lang="en-US" sz="2000" dirty="0" smtClean="0"/>
              <a:t>Sean Gallaher (Merchant Lab)</a:t>
            </a:r>
          </a:p>
          <a:p>
            <a:pPr lvl="1"/>
            <a:r>
              <a:rPr lang="en-US" sz="2000" dirty="0" smtClean="0"/>
              <a:t>Kelvin Zhang (</a:t>
            </a:r>
            <a:r>
              <a:rPr lang="en-US" sz="2000" dirty="0" err="1" smtClean="0"/>
              <a:t>Zipursky</a:t>
            </a:r>
            <a:r>
              <a:rPr lang="en-US" sz="2000" dirty="0" smtClean="0"/>
              <a:t> Lab)</a:t>
            </a:r>
          </a:p>
        </p:txBody>
      </p:sp>
      <p:sp>
        <p:nvSpPr>
          <p:cNvPr id="4" name="Content Placeholder 3"/>
          <p:cNvSpPr>
            <a:spLocks noGrp="1"/>
          </p:cNvSpPr>
          <p:nvPr>
            <p:ph sz="half" idx="2"/>
          </p:nvPr>
        </p:nvSpPr>
        <p:spPr/>
        <p:txBody>
          <a:bodyPr>
            <a:normAutofit/>
          </a:bodyPr>
          <a:lstStyle/>
          <a:p>
            <a:r>
              <a:rPr lang="en-US" sz="2400" dirty="0" smtClean="0"/>
              <a:t>Committee</a:t>
            </a:r>
          </a:p>
          <a:p>
            <a:pPr lvl="1"/>
            <a:r>
              <a:rPr lang="en-US" sz="2000" dirty="0" smtClean="0"/>
              <a:t>Dr. James Bowie</a:t>
            </a:r>
          </a:p>
          <a:p>
            <a:pPr lvl="1"/>
            <a:r>
              <a:rPr lang="en-US" sz="2000" dirty="0" smtClean="0"/>
              <a:t>Dr. Mike Carey</a:t>
            </a:r>
          </a:p>
          <a:p>
            <a:pPr lvl="1"/>
            <a:r>
              <a:rPr lang="en-US" sz="2000" dirty="0" smtClean="0"/>
              <a:t>Dr. Cathy Clarke</a:t>
            </a:r>
          </a:p>
          <a:p>
            <a:pPr lvl="1"/>
            <a:r>
              <a:rPr lang="en-US" sz="2000" dirty="0" smtClean="0"/>
              <a:t>Dr. Volker Hartenstein</a:t>
            </a:r>
          </a:p>
          <a:p>
            <a:pPr lvl="1"/>
            <a:endParaRPr lang="en-US" dirty="0"/>
          </a:p>
        </p:txBody>
      </p:sp>
      <p:sp>
        <p:nvSpPr>
          <p:cNvPr id="5" name="Slide Number Placeholder 4"/>
          <p:cNvSpPr>
            <a:spLocks noGrp="1"/>
          </p:cNvSpPr>
          <p:nvPr>
            <p:ph type="sldNum" sz="quarter" idx="12"/>
          </p:nvPr>
        </p:nvSpPr>
        <p:spPr/>
        <p:txBody>
          <a:bodyPr/>
          <a:lstStyle/>
          <a:p>
            <a:fld id="{818D74A5-6B21-7D43-AA42-06463E0BF38B}" type="slidenum">
              <a:rPr lang="en-US" smtClean="0"/>
              <a:t>27</a:t>
            </a:fld>
            <a:endParaRPr lang="en-US"/>
          </a:p>
        </p:txBody>
      </p:sp>
    </p:spTree>
    <p:extLst>
      <p:ext uri="{BB962C8B-B14F-4D97-AF65-F5344CB8AC3E}">
        <p14:creationId xmlns:p14="http://schemas.microsoft.com/office/powerpoint/2010/main" val="40634356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Early Groucho binding regions are enriched for Zelda sequence motifs</a:t>
            </a:r>
            <a:endParaRPr lang="en-US" dirty="0"/>
          </a:p>
        </p:txBody>
      </p:sp>
      <p:pic>
        <p:nvPicPr>
          <p:cNvPr id="3" name="Picture 2" descr="Screen Shot 2015-02-25 at 9.33.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850" y="2190750"/>
            <a:ext cx="2527300" cy="1435100"/>
          </a:xfrm>
          <a:prstGeom prst="rect">
            <a:avLst/>
          </a:prstGeom>
        </p:spPr>
      </p:pic>
      <p:pic>
        <p:nvPicPr>
          <p:cNvPr id="4" name="Picture 3" descr="Screen Shot 2015-02-25 at 9.33.5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996" y="2425700"/>
            <a:ext cx="4931453" cy="1987550"/>
          </a:xfrm>
          <a:prstGeom prst="rect">
            <a:avLst/>
          </a:prstGeom>
        </p:spPr>
      </p:pic>
      <p:sp>
        <p:nvSpPr>
          <p:cNvPr id="5" name="TextBox 4"/>
          <p:cNvSpPr txBox="1"/>
          <p:nvPr/>
        </p:nvSpPr>
        <p:spPr>
          <a:xfrm>
            <a:off x="1473200" y="3759200"/>
            <a:ext cx="535648" cy="369332"/>
          </a:xfrm>
          <a:prstGeom prst="rect">
            <a:avLst/>
          </a:prstGeom>
          <a:noFill/>
        </p:spPr>
        <p:txBody>
          <a:bodyPr wrap="none" rtlCol="0">
            <a:spAutoFit/>
          </a:bodyPr>
          <a:lstStyle/>
          <a:p>
            <a:r>
              <a:rPr lang="en-US" dirty="0" smtClean="0"/>
              <a:t>189</a:t>
            </a:r>
            <a:endParaRPr lang="en-US" dirty="0"/>
          </a:p>
        </p:txBody>
      </p:sp>
      <p:sp>
        <p:nvSpPr>
          <p:cNvPr id="6" name="TextBox 5"/>
          <p:cNvSpPr txBox="1"/>
          <p:nvPr/>
        </p:nvSpPr>
        <p:spPr>
          <a:xfrm>
            <a:off x="6121400" y="4711700"/>
            <a:ext cx="2495144" cy="369332"/>
          </a:xfrm>
          <a:prstGeom prst="rect">
            <a:avLst/>
          </a:prstGeom>
          <a:noFill/>
        </p:spPr>
        <p:txBody>
          <a:bodyPr wrap="none" rtlCol="0">
            <a:spAutoFit/>
          </a:bodyPr>
          <a:lstStyle/>
          <a:p>
            <a:r>
              <a:rPr lang="en-US" i="1" dirty="0" smtClean="0"/>
              <a:t>From Chopra et al, 2009</a:t>
            </a:r>
            <a:endParaRPr lang="en-US" i="1" dirty="0"/>
          </a:p>
        </p:txBody>
      </p:sp>
      <p:sp>
        <p:nvSpPr>
          <p:cNvPr id="7" name="TextBox 6"/>
          <p:cNvSpPr txBox="1"/>
          <p:nvPr/>
        </p:nvSpPr>
        <p:spPr>
          <a:xfrm>
            <a:off x="1206500" y="5410200"/>
            <a:ext cx="291629" cy="369332"/>
          </a:xfrm>
          <a:prstGeom prst="rect">
            <a:avLst/>
          </a:prstGeom>
          <a:noFill/>
        </p:spPr>
        <p:txBody>
          <a:bodyPr wrap="none" rtlCol="0">
            <a:spAutoFit/>
          </a:bodyPr>
          <a:lstStyle/>
          <a:p>
            <a:r>
              <a:rPr lang="en-US" dirty="0" smtClean="0"/>
              <a:t>?</a:t>
            </a:r>
            <a:endParaRPr lang="en-US" dirty="0"/>
          </a:p>
        </p:txBody>
      </p:sp>
      <p:sp>
        <p:nvSpPr>
          <p:cNvPr id="8" name="Slide Number Placeholder 7"/>
          <p:cNvSpPr>
            <a:spLocks noGrp="1"/>
          </p:cNvSpPr>
          <p:nvPr>
            <p:ph type="sldNum" sz="quarter" idx="12"/>
          </p:nvPr>
        </p:nvSpPr>
        <p:spPr/>
        <p:txBody>
          <a:bodyPr/>
          <a:lstStyle/>
          <a:p>
            <a:fld id="{818D74A5-6B21-7D43-AA42-06463E0BF38B}" type="slidenum">
              <a:rPr lang="en-US" smtClean="0"/>
              <a:t>28</a:t>
            </a:fld>
            <a:endParaRPr lang="en-US"/>
          </a:p>
        </p:txBody>
      </p:sp>
    </p:spTree>
    <p:extLst>
      <p:ext uri="{BB962C8B-B14F-4D97-AF65-F5344CB8AC3E}">
        <p14:creationId xmlns:p14="http://schemas.microsoft.com/office/powerpoint/2010/main" val="40510314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Genes with adjacent Groucho binding sites are enriched for putative </a:t>
            </a:r>
            <a:r>
              <a:rPr lang="en-US" sz="2800" dirty="0" err="1" smtClean="0"/>
              <a:t>Gro</a:t>
            </a:r>
            <a:r>
              <a:rPr lang="en-US" sz="2800" dirty="0" smtClean="0"/>
              <a:t> repression</a:t>
            </a:r>
            <a:endParaRPr lang="en-US" sz="2800" dirty="0"/>
          </a:p>
        </p:txBody>
      </p:sp>
      <p:pic>
        <p:nvPicPr>
          <p:cNvPr id="7" name="Picture 6" descr="new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304" y="1417638"/>
            <a:ext cx="4129002" cy="4820610"/>
          </a:xfrm>
          <a:prstGeom prst="rect">
            <a:avLst/>
          </a:prstGeom>
        </p:spPr>
      </p:pic>
      <p:sp>
        <p:nvSpPr>
          <p:cNvPr id="8" name="TextBox 7"/>
          <p:cNvSpPr txBox="1"/>
          <p:nvPr/>
        </p:nvSpPr>
        <p:spPr>
          <a:xfrm>
            <a:off x="6680246" y="5940182"/>
            <a:ext cx="1738051" cy="369332"/>
          </a:xfrm>
          <a:prstGeom prst="rect">
            <a:avLst/>
          </a:prstGeom>
          <a:noFill/>
        </p:spPr>
        <p:txBody>
          <a:bodyPr wrap="none" rtlCol="0">
            <a:spAutoFit/>
          </a:bodyPr>
          <a:lstStyle/>
          <a:p>
            <a:r>
              <a:rPr lang="en-US" i="1" dirty="0" smtClean="0"/>
              <a:t>* p-value &lt; 0.01</a:t>
            </a:r>
          </a:p>
        </p:txBody>
      </p:sp>
      <p:sp>
        <p:nvSpPr>
          <p:cNvPr id="3" name="Slide Number Placeholder 2"/>
          <p:cNvSpPr>
            <a:spLocks noGrp="1"/>
          </p:cNvSpPr>
          <p:nvPr>
            <p:ph type="sldNum" sz="quarter" idx="12"/>
          </p:nvPr>
        </p:nvSpPr>
        <p:spPr/>
        <p:txBody>
          <a:bodyPr/>
          <a:lstStyle/>
          <a:p>
            <a:fld id="{818D74A5-6B21-7D43-AA42-06463E0BF38B}" type="slidenum">
              <a:rPr lang="en-US" smtClean="0"/>
              <a:t>29</a:t>
            </a:fld>
            <a:endParaRPr lang="en-US"/>
          </a:p>
        </p:txBody>
      </p:sp>
    </p:spTree>
    <p:extLst>
      <p:ext uri="{BB962C8B-B14F-4D97-AF65-F5344CB8AC3E}">
        <p14:creationId xmlns:p14="http://schemas.microsoft.com/office/powerpoint/2010/main" val="758928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title"/>
          </p:nvPr>
        </p:nvSpPr>
        <p:spPr>
          <a:xfrm>
            <a:off x="0" y="0"/>
            <a:ext cx="9144000" cy="788988"/>
          </a:xfrm>
        </p:spPr>
        <p:txBody>
          <a:bodyPr/>
          <a:lstStyle/>
          <a:p>
            <a:r>
              <a:rPr lang="en-US" sz="2400" b="1" dirty="0" smtClean="0">
                <a:latin typeface="Helvetica"/>
                <a:cs typeface="Helvetica"/>
              </a:rPr>
              <a:t>Groucho (Gro)             Groucho Marx</a:t>
            </a:r>
          </a:p>
        </p:txBody>
      </p:sp>
      <p:sp>
        <p:nvSpPr>
          <p:cNvPr id="5" name="Rectangle 27"/>
          <p:cNvSpPr>
            <a:spLocks noChangeArrowheads="1"/>
          </p:cNvSpPr>
          <p:nvPr/>
        </p:nvSpPr>
        <p:spPr bwMode="auto">
          <a:xfrm>
            <a:off x="6223000" y="2259013"/>
            <a:ext cx="184150" cy="366712"/>
          </a:xfrm>
          <a:prstGeom prst="rect">
            <a:avLst/>
          </a:prstGeom>
          <a:noFill/>
          <a:ln w="9525">
            <a:noFill/>
            <a:miter lim="800000"/>
            <a:headEnd/>
            <a:tailEnd/>
          </a:ln>
        </p:spPr>
        <p:txBody>
          <a:bodyPr wrap="none">
            <a:prstTxWarp prst="textNoShape">
              <a:avLst/>
            </a:prstTxWarp>
            <a:spAutoFit/>
          </a:bodyPr>
          <a:lstStyle/>
          <a:p>
            <a:endParaRPr lang="en-US" dirty="0"/>
          </a:p>
        </p:txBody>
      </p:sp>
      <p:pic>
        <p:nvPicPr>
          <p:cNvPr id="6" name="Picture 31"/>
          <p:cNvPicPr>
            <a:picLocks noChangeArrowheads="1"/>
          </p:cNvPicPr>
          <p:nvPr/>
        </p:nvPicPr>
        <p:blipFill>
          <a:blip r:embed="rId2"/>
          <a:srcRect/>
          <a:stretch>
            <a:fillRect/>
          </a:stretch>
        </p:blipFill>
        <p:spPr bwMode="auto">
          <a:xfrm>
            <a:off x="2514600" y="1295400"/>
            <a:ext cx="2085975" cy="2819400"/>
          </a:xfrm>
          <a:prstGeom prst="rect">
            <a:avLst/>
          </a:prstGeom>
          <a:noFill/>
          <a:ln w="12700">
            <a:noFill/>
            <a:miter lim="800000"/>
            <a:headEnd/>
            <a:tailEnd/>
          </a:ln>
        </p:spPr>
      </p:pic>
      <p:pic>
        <p:nvPicPr>
          <p:cNvPr id="7" name="Picture 32"/>
          <p:cNvPicPr>
            <a:picLocks noChangeArrowheads="1"/>
          </p:cNvPicPr>
          <p:nvPr/>
        </p:nvPicPr>
        <p:blipFill>
          <a:blip r:embed="rId3">
            <a:lum bright="-20000"/>
          </a:blip>
          <a:srcRect/>
          <a:stretch>
            <a:fillRect/>
          </a:stretch>
        </p:blipFill>
        <p:spPr bwMode="auto">
          <a:xfrm>
            <a:off x="4648200" y="1295400"/>
            <a:ext cx="2209800" cy="2819400"/>
          </a:xfrm>
          <a:prstGeom prst="rect">
            <a:avLst/>
          </a:prstGeom>
          <a:noFill/>
          <a:ln w="12700">
            <a:noFill/>
            <a:miter lim="800000"/>
            <a:headEnd/>
            <a:tailEnd/>
          </a:ln>
        </p:spPr>
      </p:pic>
      <p:sp>
        <p:nvSpPr>
          <p:cNvPr id="8" name="Text Box 33"/>
          <p:cNvSpPr txBox="1">
            <a:spLocks noChangeArrowheads="1"/>
          </p:cNvSpPr>
          <p:nvPr/>
        </p:nvSpPr>
        <p:spPr bwMode="auto">
          <a:xfrm>
            <a:off x="2514600" y="1219200"/>
            <a:ext cx="1115518" cy="338554"/>
          </a:xfrm>
          <a:prstGeom prst="rect">
            <a:avLst/>
          </a:prstGeom>
          <a:noFill/>
          <a:ln w="9525">
            <a:noFill/>
            <a:miter lim="800000"/>
            <a:headEnd/>
            <a:tailEnd/>
          </a:ln>
        </p:spPr>
        <p:txBody>
          <a:bodyPr wrap="none">
            <a:prstTxWarp prst="textNoShape">
              <a:avLst/>
            </a:prstTxWarp>
            <a:spAutoFit/>
          </a:bodyPr>
          <a:lstStyle/>
          <a:p>
            <a:r>
              <a:rPr lang="en-US" sz="1600" b="1" i="1" dirty="0">
                <a:solidFill>
                  <a:schemeClr val="bg1"/>
                </a:solidFill>
                <a:latin typeface="Helvetica"/>
                <a:ea typeface="Comic Sans MS" pitchFamily="-110" charset="0"/>
                <a:cs typeface="Helvetica"/>
              </a:rPr>
              <a:t>groucho</a:t>
            </a:r>
            <a:r>
              <a:rPr lang="en-US" sz="1600" b="1" i="1" baseline="30000" dirty="0">
                <a:solidFill>
                  <a:schemeClr val="bg1"/>
                </a:solidFill>
                <a:latin typeface="Helvetica"/>
                <a:ea typeface="Comic Sans MS" pitchFamily="-110" charset="0"/>
                <a:cs typeface="Helvetica"/>
              </a:rPr>
              <a:t>1</a:t>
            </a:r>
            <a:endParaRPr lang="en-US" sz="1600" b="1" i="1" dirty="0">
              <a:solidFill>
                <a:schemeClr val="bg1"/>
              </a:solidFill>
              <a:latin typeface="Helvetica"/>
              <a:ea typeface="Comic Sans MS" pitchFamily="-110" charset="0"/>
              <a:cs typeface="Helvetica"/>
            </a:endParaRPr>
          </a:p>
        </p:txBody>
      </p:sp>
      <p:sp>
        <p:nvSpPr>
          <p:cNvPr id="9" name="Text Box 34"/>
          <p:cNvSpPr txBox="1">
            <a:spLocks noChangeArrowheads="1"/>
          </p:cNvSpPr>
          <p:nvPr/>
        </p:nvSpPr>
        <p:spPr bwMode="auto">
          <a:xfrm>
            <a:off x="4648200" y="1219200"/>
            <a:ext cx="1358773" cy="338554"/>
          </a:xfrm>
          <a:prstGeom prst="rect">
            <a:avLst/>
          </a:prstGeom>
          <a:noFill/>
          <a:ln w="9525">
            <a:noFill/>
            <a:miter lim="800000"/>
            <a:headEnd/>
            <a:tailEnd/>
          </a:ln>
        </p:spPr>
        <p:txBody>
          <a:bodyPr wrap="none">
            <a:prstTxWarp prst="textNoShape">
              <a:avLst/>
            </a:prstTxWarp>
            <a:spAutoFit/>
          </a:bodyPr>
          <a:lstStyle/>
          <a:p>
            <a:r>
              <a:rPr lang="en-US" sz="1600" b="1" i="1" dirty="0" err="1">
                <a:solidFill>
                  <a:schemeClr val="bg1"/>
                </a:solidFill>
                <a:latin typeface="Helvetica"/>
                <a:ea typeface="Comic Sans MS" pitchFamily="-110" charset="0"/>
                <a:cs typeface="Helvetica"/>
              </a:rPr>
              <a:t>groucho</a:t>
            </a:r>
            <a:r>
              <a:rPr lang="en-US" sz="1600" b="1" i="1" baseline="30000" dirty="0" err="1">
                <a:solidFill>
                  <a:schemeClr val="bg1"/>
                </a:solidFill>
                <a:latin typeface="Helvetica"/>
                <a:ea typeface="Comic Sans MS" pitchFamily="-110" charset="0"/>
                <a:cs typeface="Helvetica"/>
              </a:rPr>
              <a:t>Marx</a:t>
            </a:r>
            <a:endParaRPr lang="en-US" sz="1600" b="1" i="1" dirty="0">
              <a:solidFill>
                <a:srgbClr val="FAFA59"/>
              </a:solidFill>
              <a:latin typeface="Helvetica"/>
              <a:ea typeface="Comic Sans MS" pitchFamily="-110" charset="0"/>
              <a:cs typeface="Helvetica"/>
            </a:endParaRPr>
          </a:p>
        </p:txBody>
      </p:sp>
      <p:pic>
        <p:nvPicPr>
          <p:cNvPr id="10" name="Picture 70" descr="gro construct big"/>
          <p:cNvPicPr>
            <a:picLocks noChangeArrowheads="1"/>
          </p:cNvPicPr>
          <p:nvPr/>
        </p:nvPicPr>
        <p:blipFill>
          <a:blip r:embed="rId4" cstate="email">
            <a:extLst>
              <a:ext uri="{28A0092B-C50C-407E-A947-70E740481C1C}">
                <a14:useLocalDpi xmlns:a14="http://schemas.microsoft.com/office/drawing/2010/main"/>
              </a:ext>
            </a:extLst>
          </a:blip>
          <a:srcRect l="7500" t="37445" r="18169" b="26526"/>
          <a:stretch>
            <a:fillRect/>
          </a:stretch>
        </p:blipFill>
        <p:spPr bwMode="auto">
          <a:xfrm rot="16562622">
            <a:off x="4751387" y="2039938"/>
            <a:ext cx="1096963" cy="122238"/>
          </a:xfrm>
          <a:prstGeom prst="rect">
            <a:avLst/>
          </a:prstGeom>
          <a:noFill/>
          <a:ln w="9525">
            <a:noFill/>
            <a:miter lim="800000"/>
            <a:headEnd/>
            <a:tailEnd/>
          </a:ln>
        </p:spPr>
      </p:pic>
      <p:sp>
        <p:nvSpPr>
          <p:cNvPr id="11" name="Right Arrow 10"/>
          <p:cNvSpPr/>
          <p:nvPr/>
        </p:nvSpPr>
        <p:spPr bwMode="auto">
          <a:xfrm>
            <a:off x="4191000" y="254000"/>
            <a:ext cx="826008" cy="332232"/>
          </a:xfrm>
          <a:prstGeom prst="rightArrow">
            <a:avLst/>
          </a:prstGeom>
          <a:solidFill>
            <a:srgbClr val="800000"/>
          </a:solidFill>
          <a:ln w="9525" cap="flat" cmpd="sng" algn="ctr">
            <a:solidFill>
              <a:srgbClr val="800000"/>
            </a:solidFill>
            <a:prstDash val="solid"/>
            <a:round/>
            <a:headEnd type="none" w="med" len="med"/>
            <a:tailEnd type="none" w="med" len="med"/>
          </a:ln>
          <a:effectLst/>
          <a:scene3d>
            <a:camera prst="orthographicFront"/>
            <a:lightRig rig="threePt" dir="t"/>
          </a:scene3d>
          <a:sp3d>
            <a:bevelT w="165100" prst="coolSlant"/>
            <a:bevelB w="165100" prst="coolSlan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Papyrus" pitchFamily="-109" charset="0"/>
              <a:ea typeface="ＭＳ Ｐゴシック" pitchFamily="-109" charset="-128"/>
              <a:cs typeface="ＭＳ Ｐゴシック" pitchFamily="-109" charset="-128"/>
            </a:endParaRPr>
          </a:p>
        </p:txBody>
      </p:sp>
      <p:sp>
        <p:nvSpPr>
          <p:cNvPr id="12" name="TextBox 11"/>
          <p:cNvSpPr txBox="1"/>
          <p:nvPr/>
        </p:nvSpPr>
        <p:spPr>
          <a:xfrm>
            <a:off x="2057400" y="4114800"/>
            <a:ext cx="6477000" cy="338554"/>
          </a:xfrm>
          <a:prstGeom prst="rect">
            <a:avLst/>
          </a:prstGeom>
          <a:noFill/>
        </p:spPr>
        <p:txBody>
          <a:bodyPr wrap="square" rtlCol="0">
            <a:spAutoFit/>
          </a:bodyPr>
          <a:lstStyle/>
          <a:p>
            <a:r>
              <a:rPr lang="en-US" sz="1600" b="1" i="1" dirty="0" smtClean="0">
                <a:latin typeface="Helvetica"/>
                <a:cs typeface="Helvetica"/>
              </a:rPr>
              <a:t>groucho</a:t>
            </a:r>
            <a:r>
              <a:rPr lang="en-US" sz="1600" b="1" dirty="0" smtClean="0">
                <a:latin typeface="Helvetica"/>
                <a:cs typeface="Helvetica"/>
              </a:rPr>
              <a:t> mutant results in extra supraorbital bristles</a:t>
            </a:r>
            <a:endParaRPr lang="en-US" sz="1600" b="1" dirty="0">
              <a:latin typeface="Helvetica"/>
              <a:cs typeface="Helvetica"/>
            </a:endParaRPr>
          </a:p>
        </p:txBody>
      </p:sp>
      <p:cxnSp>
        <p:nvCxnSpPr>
          <p:cNvPr id="13" name="Straight Connector 12"/>
          <p:cNvCxnSpPr/>
          <p:nvPr/>
        </p:nvCxnSpPr>
        <p:spPr>
          <a:xfrm>
            <a:off x="1944486" y="6552061"/>
            <a:ext cx="3932669" cy="0"/>
          </a:xfrm>
          <a:prstGeom prst="line">
            <a:avLst/>
          </a:prstGeom>
          <a:ln w="53975"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431234" y="6439487"/>
            <a:ext cx="845666" cy="204722"/>
          </a:xfrm>
          <a:prstGeom prst="rect">
            <a:avLst/>
          </a:prstGeom>
          <a:solidFill>
            <a:srgbClr val="615E19"/>
          </a:solidFill>
          <a:ln>
            <a:solidFill>
              <a:srgbClr val="615E19"/>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sp>
        <p:nvSpPr>
          <p:cNvPr id="15" name="Regular Pentagon 14"/>
          <p:cNvSpPr/>
          <p:nvPr/>
        </p:nvSpPr>
        <p:spPr>
          <a:xfrm>
            <a:off x="4518611" y="5838634"/>
            <a:ext cx="705751" cy="689753"/>
          </a:xfrm>
          <a:prstGeom prst="pentagon">
            <a:avLst/>
          </a:prstGeom>
          <a:solidFill>
            <a:srgbClr val="2E4D07"/>
          </a:solidFill>
          <a:ln>
            <a:solidFill>
              <a:srgbClr val="2E4D07"/>
            </a:solidFill>
          </a:ln>
          <a:scene3d>
            <a:camera prst="orthographicFront"/>
            <a:lightRig rig="threePt" dir="t"/>
          </a:scene3d>
          <a:sp3d>
            <a:bevelT w="165100" prst="coolSlan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latin typeface="Helvetica"/>
                <a:cs typeface="Helvetica"/>
              </a:rPr>
              <a:t>A</a:t>
            </a:r>
            <a:endParaRPr lang="en-US" sz="2400" b="1" dirty="0">
              <a:latin typeface="Helvetica"/>
              <a:cs typeface="Helvetica"/>
            </a:endParaRPr>
          </a:p>
        </p:txBody>
      </p:sp>
      <p:cxnSp>
        <p:nvCxnSpPr>
          <p:cNvPr id="16" name="Straight Connector 15"/>
          <p:cNvCxnSpPr/>
          <p:nvPr/>
        </p:nvCxnSpPr>
        <p:spPr>
          <a:xfrm rot="16200000" flipH="1">
            <a:off x="5581150" y="6274169"/>
            <a:ext cx="552607" cy="1"/>
          </a:xfrm>
          <a:prstGeom prst="line">
            <a:avLst/>
          </a:prstGeom>
          <a:ln w="53975" cap="flat" cmpd="sng" algn="ctr">
            <a:solidFill>
              <a:srgbClr val="000000"/>
            </a:solidFill>
            <a:prstDash val="solid"/>
            <a:round/>
            <a:headEnd type="none" w="med" len="med"/>
            <a:tailEnd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832055" y="6006332"/>
            <a:ext cx="643634" cy="2382"/>
          </a:xfrm>
          <a:prstGeom prst="straightConnector1">
            <a:avLst/>
          </a:prstGeom>
          <a:ln w="53975" cap="flat" cmpd="sng" algn="ctr">
            <a:solidFill>
              <a:srgbClr val="00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475689" y="5813199"/>
            <a:ext cx="646218" cy="369332"/>
          </a:xfrm>
          <a:prstGeom prst="rect">
            <a:avLst/>
          </a:prstGeom>
        </p:spPr>
        <p:txBody>
          <a:bodyPr wrap="none">
            <a:spAutoFit/>
          </a:bodyPr>
          <a:lstStyle/>
          <a:p>
            <a:r>
              <a:rPr lang="en-US" b="1" dirty="0" smtClean="0">
                <a:solidFill>
                  <a:srgbClr val="800000"/>
                </a:solidFill>
                <a:latin typeface="Helvetica"/>
                <a:cs typeface="Helvetica"/>
              </a:rPr>
              <a:t>OFF</a:t>
            </a:r>
            <a:endParaRPr lang="en-US" b="1" dirty="0">
              <a:solidFill>
                <a:srgbClr val="800000"/>
              </a:solidFill>
              <a:latin typeface="Helvetica"/>
              <a:cs typeface="Helvetica"/>
            </a:endParaRPr>
          </a:p>
        </p:txBody>
      </p:sp>
      <p:sp>
        <p:nvSpPr>
          <p:cNvPr id="19" name="TextBox 18"/>
          <p:cNvSpPr txBox="1"/>
          <p:nvPr/>
        </p:nvSpPr>
        <p:spPr>
          <a:xfrm>
            <a:off x="3601754" y="6507385"/>
            <a:ext cx="977900" cy="369332"/>
          </a:xfrm>
          <a:prstGeom prst="rect">
            <a:avLst/>
          </a:prstGeom>
          <a:noFill/>
        </p:spPr>
        <p:txBody>
          <a:bodyPr wrap="square" rtlCol="0">
            <a:spAutoFit/>
          </a:bodyPr>
          <a:lstStyle/>
          <a:p>
            <a:r>
              <a:rPr lang="en-US" b="1" dirty="0" smtClean="0">
                <a:latin typeface="Helvetica"/>
                <a:cs typeface="Helvetica"/>
              </a:rPr>
              <a:t>CRM</a:t>
            </a:r>
            <a:endParaRPr lang="en-US" b="1" dirty="0">
              <a:latin typeface="Helvetica"/>
              <a:cs typeface="Helvetica"/>
            </a:endParaRPr>
          </a:p>
        </p:txBody>
      </p:sp>
      <p:sp>
        <p:nvSpPr>
          <p:cNvPr id="20" name="Rectangle 19"/>
          <p:cNvSpPr/>
          <p:nvPr/>
        </p:nvSpPr>
        <p:spPr>
          <a:xfrm>
            <a:off x="2143316" y="6456334"/>
            <a:ext cx="653642" cy="204717"/>
          </a:xfrm>
          <a:prstGeom prst="rect">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sp>
        <p:nvSpPr>
          <p:cNvPr id="21" name="Regular Pentagon 20"/>
          <p:cNvSpPr/>
          <p:nvPr/>
        </p:nvSpPr>
        <p:spPr>
          <a:xfrm>
            <a:off x="2057400" y="5710327"/>
            <a:ext cx="841510" cy="812998"/>
          </a:xfrm>
          <a:prstGeom prst="pentagon">
            <a:avLst/>
          </a:prstGeom>
          <a:solidFill>
            <a:srgbClr val="4B365C"/>
          </a:solidFill>
          <a:ln>
            <a:solidFill>
              <a:srgbClr val="4B365C"/>
            </a:solidFill>
          </a:ln>
          <a:scene3d>
            <a:camera prst="orthographicFront"/>
            <a:lightRig rig="threePt" dir="t"/>
          </a:scene3d>
          <a:sp3d>
            <a:bevelT w="165100" prst="coolSlan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latin typeface="Helvetica"/>
                <a:cs typeface="Helvetica"/>
              </a:rPr>
              <a:t>R</a:t>
            </a:r>
          </a:p>
        </p:txBody>
      </p:sp>
      <p:sp>
        <p:nvSpPr>
          <p:cNvPr id="22" name="Oval 21"/>
          <p:cNvSpPr/>
          <p:nvPr/>
        </p:nvSpPr>
        <p:spPr>
          <a:xfrm>
            <a:off x="2426026" y="5509571"/>
            <a:ext cx="1053906" cy="607255"/>
          </a:xfrm>
          <a:prstGeom prst="ellipse">
            <a:avLst/>
          </a:prstGeom>
          <a:solidFill>
            <a:srgbClr val="800000"/>
          </a:solidFill>
          <a:ln>
            <a:solidFill>
              <a:srgbClr val="80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latin typeface="Helvetica"/>
                <a:cs typeface="Helvetica"/>
              </a:rPr>
              <a:t>Gro</a:t>
            </a:r>
            <a:endParaRPr lang="en-US" sz="2000" b="1" dirty="0">
              <a:latin typeface="Helvetica"/>
              <a:cs typeface="Helvetica"/>
            </a:endParaRPr>
          </a:p>
        </p:txBody>
      </p:sp>
      <p:sp>
        <p:nvSpPr>
          <p:cNvPr id="23" name="Freeform 22"/>
          <p:cNvSpPr/>
          <p:nvPr/>
        </p:nvSpPr>
        <p:spPr>
          <a:xfrm>
            <a:off x="3136644" y="4588887"/>
            <a:ext cx="2886020" cy="920684"/>
          </a:xfrm>
          <a:custGeom>
            <a:avLst/>
            <a:gdLst>
              <a:gd name="connsiteX0" fmla="*/ 0 w 3130550"/>
              <a:gd name="connsiteY0" fmla="*/ 495300 h 844550"/>
              <a:gd name="connsiteX1" fmla="*/ 2501900 w 3130550"/>
              <a:gd name="connsiteY1" fmla="*/ 38100 h 844550"/>
              <a:gd name="connsiteX2" fmla="*/ 3035300 w 3130550"/>
              <a:gd name="connsiteY2" fmla="*/ 723900 h 844550"/>
              <a:gd name="connsiteX3" fmla="*/ 3073400 w 3130550"/>
              <a:gd name="connsiteY3" fmla="*/ 762000 h 844550"/>
            </a:gdLst>
            <a:ahLst/>
            <a:cxnLst>
              <a:cxn ang="0">
                <a:pos x="connsiteX0" y="connsiteY0"/>
              </a:cxn>
              <a:cxn ang="0">
                <a:pos x="connsiteX1" y="connsiteY1"/>
              </a:cxn>
              <a:cxn ang="0">
                <a:pos x="connsiteX2" y="connsiteY2"/>
              </a:cxn>
              <a:cxn ang="0">
                <a:pos x="connsiteX3" y="connsiteY3"/>
              </a:cxn>
            </a:cxnLst>
            <a:rect l="l" t="t" r="r" b="b"/>
            <a:pathLst>
              <a:path w="3130550" h="844550">
                <a:moveTo>
                  <a:pt x="0" y="495300"/>
                </a:moveTo>
                <a:cubicBezTo>
                  <a:pt x="998008" y="247650"/>
                  <a:pt x="1996017" y="0"/>
                  <a:pt x="2501900" y="38100"/>
                </a:cubicBezTo>
                <a:cubicBezTo>
                  <a:pt x="3007783" y="76200"/>
                  <a:pt x="2940050" y="603250"/>
                  <a:pt x="3035300" y="723900"/>
                </a:cubicBezTo>
                <a:cubicBezTo>
                  <a:pt x="3130550" y="844550"/>
                  <a:pt x="3073400" y="762000"/>
                  <a:pt x="3073400" y="762000"/>
                </a:cubicBezTo>
              </a:path>
            </a:pathLst>
          </a:custGeom>
          <a:ln w="57150" cap="flat" cmpd="sng" algn="ctr">
            <a:solidFill>
              <a:srgbClr val="8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24" name="Straight Connector 23"/>
          <p:cNvCxnSpPr/>
          <p:nvPr/>
        </p:nvCxnSpPr>
        <p:spPr>
          <a:xfrm>
            <a:off x="5731792" y="5456343"/>
            <a:ext cx="616310" cy="5079"/>
          </a:xfrm>
          <a:prstGeom prst="line">
            <a:avLst/>
          </a:prstGeom>
          <a:ln w="79375" cap="flat" cmpd="sng" algn="ctr">
            <a:solidFill>
              <a:srgbClr val="800000"/>
            </a:solidFill>
            <a:prstDash val="solid"/>
            <a:round/>
            <a:headEnd type="none" w="med" len="med"/>
            <a:tailEnd type="none" w="med" len="med"/>
          </a:ln>
          <a:scene3d>
            <a:camera prst="orthographicFront"/>
            <a:lightRig rig="threePt" dir="t"/>
          </a:scene3d>
          <a:sp3d>
            <a:bevelT w="177800"/>
          </a:sp3d>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818D74A5-6B21-7D43-AA42-06463E0BF38B}" type="slidenum">
              <a:rPr lang="en-US" smtClean="0"/>
              <a:t>3</a:t>
            </a:fld>
            <a:endParaRPr lang="en-US"/>
          </a:p>
        </p:txBody>
      </p:sp>
    </p:spTree>
    <p:extLst>
      <p:ext uri="{BB962C8B-B14F-4D97-AF65-F5344CB8AC3E}">
        <p14:creationId xmlns:p14="http://schemas.microsoft.com/office/powerpoint/2010/main" val="35731484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3" name="Group 2"/>
          <p:cNvGrpSpPr/>
          <p:nvPr/>
        </p:nvGrpSpPr>
        <p:grpSpPr>
          <a:xfrm>
            <a:off x="4114800" y="1685703"/>
            <a:ext cx="4572000" cy="4819096"/>
            <a:chOff x="4114800" y="1685703"/>
            <a:chExt cx="4572000" cy="4819096"/>
          </a:xfrm>
        </p:grpSpPr>
        <p:pic>
          <p:nvPicPr>
            <p:cNvPr id="4" name="Picture 3" descr="analysis_8_pairwise_by_timepoint_1_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5" name="TextBox 4"/>
            <p:cNvSpPr txBox="1"/>
            <p:nvPr/>
          </p:nvSpPr>
          <p:spPr>
            <a:xfrm>
              <a:off x="6019195" y="1685703"/>
              <a:ext cx="1069524" cy="369332"/>
            </a:xfrm>
            <a:prstGeom prst="rect">
              <a:avLst/>
            </a:prstGeom>
            <a:solidFill>
              <a:schemeClr val="bg1"/>
            </a:solidFill>
          </p:spPr>
          <p:txBody>
            <a:bodyPr wrap="none" rtlCol="0">
              <a:spAutoFit/>
            </a:bodyPr>
            <a:lstStyle/>
            <a:p>
              <a:r>
                <a:rPr lang="en-US" dirty="0" smtClean="0"/>
                <a:t>1.5 – 4 </a:t>
              </a:r>
              <a:r>
                <a:rPr lang="en-US" dirty="0" err="1" smtClean="0"/>
                <a:t>hr</a:t>
              </a:r>
              <a:endParaRPr lang="en-US" dirty="0"/>
            </a:p>
          </p:txBody>
        </p:sp>
      </p:grpSp>
      <p:grpSp>
        <p:nvGrpSpPr>
          <p:cNvPr id="6" name="Group 5"/>
          <p:cNvGrpSpPr/>
          <p:nvPr/>
        </p:nvGrpSpPr>
        <p:grpSpPr>
          <a:xfrm>
            <a:off x="4114800" y="1685703"/>
            <a:ext cx="4572000" cy="4819096"/>
            <a:chOff x="4114800" y="1685703"/>
            <a:chExt cx="4572000" cy="4819096"/>
          </a:xfrm>
        </p:grpSpPr>
        <p:pic>
          <p:nvPicPr>
            <p:cNvPr id="7" name="Picture 6" descr="analysis_8_pairwise_by_timepoint_2_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8" name="TextBox 7"/>
            <p:cNvSpPr txBox="1"/>
            <p:nvPr/>
          </p:nvSpPr>
          <p:spPr>
            <a:xfrm>
              <a:off x="6019195" y="1685703"/>
              <a:ext cx="1069524" cy="369332"/>
            </a:xfrm>
            <a:prstGeom prst="rect">
              <a:avLst/>
            </a:prstGeom>
            <a:solidFill>
              <a:schemeClr val="bg1"/>
            </a:solidFill>
          </p:spPr>
          <p:txBody>
            <a:bodyPr wrap="none" rtlCol="0">
              <a:spAutoFit/>
            </a:bodyPr>
            <a:lstStyle/>
            <a:p>
              <a:r>
                <a:rPr lang="en-US" dirty="0" smtClean="0"/>
                <a:t>4 – 6.5 </a:t>
              </a:r>
              <a:r>
                <a:rPr lang="en-US" dirty="0" err="1" smtClean="0"/>
                <a:t>hr</a:t>
              </a:r>
              <a:endParaRPr lang="en-US" dirty="0"/>
            </a:p>
          </p:txBody>
        </p:sp>
      </p:grpSp>
      <p:grpSp>
        <p:nvGrpSpPr>
          <p:cNvPr id="9" name="Group 8"/>
          <p:cNvGrpSpPr/>
          <p:nvPr/>
        </p:nvGrpSpPr>
        <p:grpSpPr>
          <a:xfrm>
            <a:off x="4114800" y="1685703"/>
            <a:ext cx="4572000" cy="4819096"/>
            <a:chOff x="4114800" y="1685703"/>
            <a:chExt cx="4572000" cy="4819096"/>
          </a:xfrm>
        </p:grpSpPr>
        <p:pic>
          <p:nvPicPr>
            <p:cNvPr id="10" name="Picture 9" descr="analysis_8_pairwise_by_timepoint_3_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11" name="TextBox 10"/>
            <p:cNvSpPr txBox="1"/>
            <p:nvPr/>
          </p:nvSpPr>
          <p:spPr>
            <a:xfrm>
              <a:off x="6019195" y="1685703"/>
              <a:ext cx="1069524" cy="369332"/>
            </a:xfrm>
            <a:prstGeom prst="rect">
              <a:avLst/>
            </a:prstGeom>
            <a:solidFill>
              <a:srgbClr val="FFFFFF"/>
            </a:solidFill>
          </p:spPr>
          <p:txBody>
            <a:bodyPr wrap="none" rtlCol="0">
              <a:spAutoFit/>
            </a:bodyPr>
            <a:lstStyle/>
            <a:p>
              <a:r>
                <a:rPr lang="en-US" dirty="0" smtClean="0"/>
                <a:t>6.5 – 9 </a:t>
              </a:r>
              <a:r>
                <a:rPr lang="en-US" dirty="0" err="1" smtClean="0"/>
                <a:t>hr</a:t>
              </a:r>
              <a:endParaRPr lang="en-US" dirty="0"/>
            </a:p>
          </p:txBody>
        </p:sp>
      </p:grpSp>
      <p:sp>
        <p:nvSpPr>
          <p:cNvPr id="12" name="Slide Number Placeholder 11"/>
          <p:cNvSpPr>
            <a:spLocks noGrp="1"/>
          </p:cNvSpPr>
          <p:nvPr>
            <p:ph type="sldNum" sz="quarter" idx="12"/>
          </p:nvPr>
        </p:nvSpPr>
        <p:spPr/>
        <p:txBody>
          <a:bodyPr/>
          <a:lstStyle/>
          <a:p>
            <a:fld id="{818D74A5-6B21-7D43-AA42-06463E0BF38B}" type="slidenum">
              <a:rPr lang="en-US" smtClean="0"/>
              <a:t>30</a:t>
            </a:fld>
            <a:endParaRPr lang="en-US"/>
          </a:p>
        </p:txBody>
      </p:sp>
    </p:spTree>
    <p:extLst>
      <p:ext uri="{BB962C8B-B14F-4D97-AF65-F5344CB8AC3E}">
        <p14:creationId xmlns:p14="http://schemas.microsoft.com/office/powerpoint/2010/main" val="134543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D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200" y="2199122"/>
            <a:ext cx="1828800" cy="1828800"/>
          </a:xfrm>
          <a:prstGeom prst="rect">
            <a:avLst/>
          </a:prstGeom>
        </p:spPr>
      </p:pic>
      <p:pic>
        <p:nvPicPr>
          <p:cNvPr id="10" name="Picture 9" descr="UU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8200" y="3720443"/>
            <a:ext cx="1828800" cy="1828800"/>
          </a:xfrm>
          <a:prstGeom prst="rect">
            <a:avLst/>
          </a:prstGeom>
        </p:spPr>
      </p:pic>
      <p:pic>
        <p:nvPicPr>
          <p:cNvPr id="7" name="Picture 6" descr="D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467" y="1638669"/>
            <a:ext cx="1828800" cy="1828800"/>
          </a:xfrm>
          <a:prstGeom prst="rect">
            <a:avLst/>
          </a:prstGeom>
        </p:spPr>
      </p:pic>
      <p:pic>
        <p:nvPicPr>
          <p:cNvPr id="8" name="Picture 7" descr="-D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6467" y="2931390"/>
            <a:ext cx="1828800" cy="1828800"/>
          </a:xfrm>
          <a:prstGeom prst="rect">
            <a:avLst/>
          </a:prstGeom>
        </p:spPr>
      </p:pic>
      <p:sp>
        <p:nvSpPr>
          <p:cNvPr id="2" name="Title 1"/>
          <p:cNvSpPr>
            <a:spLocks noGrp="1"/>
          </p:cNvSpPr>
          <p:nvPr>
            <p:ph type="title"/>
          </p:nvPr>
        </p:nvSpPr>
        <p:spPr>
          <a:xfrm>
            <a:off x="410676" y="-10193"/>
            <a:ext cx="8229600" cy="1143000"/>
          </a:xfrm>
        </p:spPr>
        <p:txBody>
          <a:bodyPr>
            <a:normAutofit/>
          </a:bodyPr>
          <a:lstStyle/>
          <a:p>
            <a:r>
              <a:rPr lang="en-US" sz="2800" dirty="0" smtClean="0"/>
              <a:t>Clustering of </a:t>
            </a:r>
            <a:r>
              <a:rPr lang="en-US" sz="2800" dirty="0" err="1" smtClean="0"/>
              <a:t>misregulated</a:t>
            </a:r>
            <a:r>
              <a:rPr lang="en-US" sz="2800" dirty="0" smtClean="0"/>
              <a:t> genes reveals multiple regulatory paradigms</a:t>
            </a:r>
            <a:endParaRPr lang="en-US" sz="2800" dirty="0"/>
          </a:p>
        </p:txBody>
      </p:sp>
      <p:pic>
        <p:nvPicPr>
          <p:cNvPr id="5" name="Picture 4" descr="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1069479"/>
            <a:ext cx="1828800" cy="1828800"/>
          </a:xfrm>
          <a:prstGeom prst="rect">
            <a:avLst/>
          </a:prstGeom>
        </p:spPr>
      </p:pic>
      <p:pic>
        <p:nvPicPr>
          <p:cNvPr id="6" name="Picture 5" descr="-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0" y="2383313"/>
            <a:ext cx="1828800" cy="1828800"/>
          </a:xfrm>
          <a:prstGeom prst="rect">
            <a:avLst/>
          </a:prstGeom>
        </p:spPr>
      </p:pic>
      <p:pic>
        <p:nvPicPr>
          <p:cNvPr id="4" name="Picture 3" descr="--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8600" y="3676034"/>
            <a:ext cx="1828800" cy="1828800"/>
          </a:xfrm>
          <a:prstGeom prst="rect">
            <a:avLst/>
          </a:prstGeom>
        </p:spPr>
      </p:pic>
      <p:pic>
        <p:nvPicPr>
          <p:cNvPr id="11" name="Picture 10" descr="UU-.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1533" y="2933510"/>
            <a:ext cx="1828800" cy="1828800"/>
          </a:xfrm>
          <a:prstGeom prst="rect">
            <a:avLst/>
          </a:prstGeom>
        </p:spPr>
      </p:pic>
      <p:pic>
        <p:nvPicPr>
          <p:cNvPr id="12" name="Picture 11" descr="U--.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11476" y="2553069"/>
            <a:ext cx="1828800" cy="1828800"/>
          </a:xfrm>
          <a:prstGeom prst="rect">
            <a:avLst/>
          </a:prstGeom>
        </p:spPr>
      </p:pic>
      <p:pic>
        <p:nvPicPr>
          <p:cNvPr id="13" name="Picture 12" descr="-UU.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71533" y="4435950"/>
            <a:ext cx="1828800" cy="1828800"/>
          </a:xfrm>
          <a:prstGeom prst="rect">
            <a:avLst/>
          </a:prstGeom>
        </p:spPr>
      </p:pic>
      <p:pic>
        <p:nvPicPr>
          <p:cNvPr id="14" name="Picture 13" descr="-U-.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11476" y="3846409"/>
            <a:ext cx="1828800" cy="1828800"/>
          </a:xfrm>
          <a:prstGeom prst="rect">
            <a:avLst/>
          </a:prstGeom>
        </p:spPr>
      </p:pic>
      <p:pic>
        <p:nvPicPr>
          <p:cNvPr id="15" name="Picture 14" descr="--U.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11476" y="5120329"/>
            <a:ext cx="1828800" cy="1828800"/>
          </a:xfrm>
          <a:prstGeom prst="rect">
            <a:avLst/>
          </a:prstGeom>
        </p:spPr>
      </p:pic>
      <p:sp>
        <p:nvSpPr>
          <p:cNvPr id="16" name="TextBox 15"/>
          <p:cNvSpPr txBox="1"/>
          <p:nvPr/>
        </p:nvSpPr>
        <p:spPr>
          <a:xfrm>
            <a:off x="2057400" y="5411806"/>
            <a:ext cx="2425700" cy="1477328"/>
          </a:xfrm>
          <a:prstGeom prst="rect">
            <a:avLst/>
          </a:prstGeom>
          <a:noFill/>
        </p:spPr>
        <p:txBody>
          <a:bodyPr wrap="square" rtlCol="0">
            <a:spAutoFit/>
          </a:bodyPr>
          <a:lstStyle/>
          <a:p>
            <a:pPr marL="285750" indent="-285750">
              <a:buFont typeface="Arial"/>
              <a:buChar char="•"/>
            </a:pPr>
            <a:r>
              <a:rPr lang="en-US" dirty="0" smtClean="0"/>
              <a:t>H2BK5ac</a:t>
            </a:r>
          </a:p>
          <a:p>
            <a:pPr marL="285750" indent="-285750">
              <a:buFont typeface="Arial"/>
              <a:buChar char="•"/>
            </a:pPr>
            <a:r>
              <a:rPr lang="en-US" dirty="0" smtClean="0"/>
              <a:t>H4K8ac</a:t>
            </a:r>
          </a:p>
          <a:p>
            <a:pPr marL="285750" indent="-285750">
              <a:buFont typeface="Arial"/>
              <a:buChar char="•"/>
            </a:pPr>
            <a:r>
              <a:rPr lang="en-US" dirty="0" smtClean="0"/>
              <a:t>H3K27ac</a:t>
            </a:r>
          </a:p>
          <a:p>
            <a:pPr marL="285750" indent="-285750">
              <a:buFont typeface="Arial"/>
              <a:buChar char="•"/>
            </a:pPr>
            <a:r>
              <a:rPr lang="en-US" dirty="0" smtClean="0"/>
              <a:t>H3K18ac</a:t>
            </a:r>
          </a:p>
          <a:p>
            <a:pPr marL="285750" indent="-285750">
              <a:buFont typeface="Arial"/>
              <a:buChar char="•"/>
            </a:pPr>
            <a:endParaRPr lang="en-US" dirty="0"/>
          </a:p>
        </p:txBody>
      </p:sp>
      <p:sp>
        <p:nvSpPr>
          <p:cNvPr id="17" name="TextBox 16"/>
          <p:cNvSpPr txBox="1"/>
          <p:nvPr/>
        </p:nvSpPr>
        <p:spPr>
          <a:xfrm>
            <a:off x="5575300" y="1638669"/>
            <a:ext cx="1492716" cy="369332"/>
          </a:xfrm>
          <a:prstGeom prst="rect">
            <a:avLst/>
          </a:prstGeom>
          <a:noFill/>
        </p:spPr>
        <p:txBody>
          <a:bodyPr wrap="none" rtlCol="0">
            <a:spAutoFit/>
          </a:bodyPr>
          <a:lstStyle/>
          <a:p>
            <a:pPr marL="285750" indent="-285750">
              <a:buFont typeface="Arial"/>
              <a:buChar char="•"/>
            </a:pPr>
            <a:r>
              <a:rPr lang="en-US" dirty="0" smtClean="0"/>
              <a:t>H3K27me3</a:t>
            </a:r>
          </a:p>
        </p:txBody>
      </p:sp>
      <p:cxnSp>
        <p:nvCxnSpPr>
          <p:cNvPr id="19" name="Straight Arrow Connector 18"/>
          <p:cNvCxnSpPr/>
          <p:nvPr/>
        </p:nvCxnSpPr>
        <p:spPr>
          <a:xfrm flipV="1">
            <a:off x="4559300" y="1828800"/>
            <a:ext cx="1016000" cy="279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3615267" y="5411806"/>
            <a:ext cx="690033" cy="51909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16200000">
            <a:off x="-615429" y="2968989"/>
            <a:ext cx="1748533" cy="369332"/>
          </a:xfrm>
          <a:prstGeom prst="rect">
            <a:avLst/>
          </a:prstGeom>
          <a:noFill/>
        </p:spPr>
        <p:txBody>
          <a:bodyPr wrap="none" rtlCol="0">
            <a:spAutoFit/>
          </a:bodyPr>
          <a:lstStyle/>
          <a:p>
            <a:r>
              <a:rPr lang="en-US" dirty="0" smtClean="0"/>
              <a:t>log</a:t>
            </a:r>
            <a:r>
              <a:rPr lang="en-US" baseline="-25000" dirty="0" smtClean="0"/>
              <a:t>2</a:t>
            </a:r>
            <a:r>
              <a:rPr lang="en-US" dirty="0" smtClean="0"/>
              <a:t> fold-change</a:t>
            </a:r>
            <a:endParaRPr lang="en-US" dirty="0"/>
          </a:p>
        </p:txBody>
      </p:sp>
      <p:sp>
        <p:nvSpPr>
          <p:cNvPr id="3" name="Slide Number Placeholder 2"/>
          <p:cNvSpPr>
            <a:spLocks noGrp="1"/>
          </p:cNvSpPr>
          <p:nvPr>
            <p:ph type="sldNum" sz="quarter" idx="12"/>
          </p:nvPr>
        </p:nvSpPr>
        <p:spPr/>
        <p:txBody>
          <a:bodyPr/>
          <a:lstStyle/>
          <a:p>
            <a:fld id="{818D74A5-6B21-7D43-AA42-06463E0BF38B}" type="slidenum">
              <a:rPr lang="en-US" smtClean="0"/>
              <a:t>31</a:t>
            </a:fld>
            <a:endParaRPr lang="en-US"/>
          </a:p>
        </p:txBody>
      </p:sp>
    </p:spTree>
    <p:extLst>
      <p:ext uri="{BB962C8B-B14F-4D97-AF65-F5344CB8AC3E}">
        <p14:creationId xmlns:p14="http://schemas.microsoft.com/office/powerpoint/2010/main" val="212575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dpp_normalized.png"/>
          <p:cNvPicPr>
            <a:picLocks noChangeAspect="1"/>
          </p:cNvPicPr>
          <p:nvPr/>
        </p:nvPicPr>
        <p:blipFill rotWithShape="1">
          <a:blip r:embed="rId2">
            <a:extLst>
              <a:ext uri="{28A0092B-C50C-407E-A947-70E740481C1C}">
                <a14:useLocalDpi xmlns:a14="http://schemas.microsoft.com/office/drawing/2010/main" val="0"/>
              </a:ext>
            </a:extLst>
          </a:blip>
          <a:srcRect t="18114"/>
          <a:stretch/>
        </p:blipFill>
        <p:spPr>
          <a:xfrm>
            <a:off x="1472257" y="3798448"/>
            <a:ext cx="5486400" cy="2695555"/>
          </a:xfrm>
          <a:prstGeom prst="rect">
            <a:avLst/>
          </a:prstGeom>
        </p:spPr>
      </p:pic>
      <p:sp>
        <p:nvSpPr>
          <p:cNvPr id="3" name="Slide Number Placeholder 2"/>
          <p:cNvSpPr>
            <a:spLocks noGrp="1"/>
          </p:cNvSpPr>
          <p:nvPr>
            <p:ph type="sldNum" sz="quarter" idx="12"/>
          </p:nvPr>
        </p:nvSpPr>
        <p:spPr/>
        <p:txBody>
          <a:bodyPr/>
          <a:lstStyle/>
          <a:p>
            <a:fld id="{818D74A5-6B21-7D43-AA42-06463E0BF38B}" type="slidenum">
              <a:rPr lang="en-US" smtClean="0"/>
              <a:t>32</a:t>
            </a:fld>
            <a:endParaRPr lang="en-US"/>
          </a:p>
        </p:txBody>
      </p:sp>
    </p:spTree>
    <p:extLst>
      <p:ext uri="{BB962C8B-B14F-4D97-AF65-F5344CB8AC3E}">
        <p14:creationId xmlns:p14="http://schemas.microsoft.com/office/powerpoint/2010/main" val="24758523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fld id="{818D74A5-6B21-7D43-AA42-06463E0BF38B}" type="slidenum">
              <a:rPr lang="en-US" smtClean="0"/>
              <a:t>33</a:t>
            </a:fld>
            <a:endParaRPr lang="en-US"/>
          </a:p>
        </p:txBody>
      </p:sp>
    </p:spTree>
    <p:extLst>
      <p:ext uri="{BB962C8B-B14F-4D97-AF65-F5344CB8AC3E}">
        <p14:creationId xmlns:p14="http://schemas.microsoft.com/office/powerpoint/2010/main" val="10959661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nalysis_8_pairwise_by_timepoint_1_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pic>
        <p:nvPicPr>
          <p:cNvPr id="27" name="Picture 26" descr="analysis_8_pairwise_by_timepoint_2_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pic>
        <p:nvPicPr>
          <p:cNvPr id="28" name="Picture 27" descr="analysis_8_pairwise_by_timepoint_3_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sp>
        <p:nvSpPr>
          <p:cNvPr id="2" name="Slide Number Placeholder 1"/>
          <p:cNvSpPr>
            <a:spLocks noGrp="1"/>
          </p:cNvSpPr>
          <p:nvPr>
            <p:ph type="sldNum" sz="quarter" idx="12"/>
          </p:nvPr>
        </p:nvSpPr>
        <p:spPr/>
        <p:txBody>
          <a:bodyPr/>
          <a:lstStyle/>
          <a:p>
            <a:fld id="{818D74A5-6B21-7D43-AA42-06463E0BF38B}" type="slidenum">
              <a:rPr lang="en-US" smtClean="0"/>
              <a:t>34</a:t>
            </a:fld>
            <a:endParaRPr lang="en-US"/>
          </a:p>
        </p:txBody>
      </p:sp>
    </p:spTree>
    <p:extLst>
      <p:ext uri="{BB962C8B-B14F-4D97-AF65-F5344CB8AC3E}">
        <p14:creationId xmlns:p14="http://schemas.microsoft.com/office/powerpoint/2010/main" val="45255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3" name="Group 262"/>
          <p:cNvGrpSpPr/>
          <p:nvPr/>
        </p:nvGrpSpPr>
        <p:grpSpPr>
          <a:xfrm>
            <a:off x="1295400" y="5410200"/>
            <a:ext cx="6463352" cy="716280"/>
            <a:chOff x="1295400" y="5410200"/>
            <a:chExt cx="6463352" cy="716280"/>
          </a:xfrm>
        </p:grpSpPr>
        <p:cxnSp>
          <p:nvCxnSpPr>
            <p:cNvPr id="249" name="Straight Connector 248"/>
            <p:cNvCxnSpPr/>
            <p:nvPr/>
          </p:nvCxnSpPr>
          <p:spPr>
            <a:xfrm>
              <a:off x="1295400" y="6019800"/>
              <a:ext cx="6400800" cy="1588"/>
            </a:xfrm>
            <a:prstGeom prst="line">
              <a:avLst/>
            </a:prstGeom>
          </p:spPr>
          <p:style>
            <a:lnRef idx="3">
              <a:schemeClr val="dk1"/>
            </a:lnRef>
            <a:fillRef idx="0">
              <a:schemeClr val="dk1"/>
            </a:fillRef>
            <a:effectRef idx="2">
              <a:schemeClr val="dk1"/>
            </a:effectRef>
            <a:fontRef idx="minor">
              <a:schemeClr val="tx1"/>
            </a:fontRef>
          </p:style>
        </p:cxnSp>
        <p:cxnSp>
          <p:nvCxnSpPr>
            <p:cNvPr id="250" name="Straight Connector 249"/>
            <p:cNvCxnSpPr/>
            <p:nvPr/>
          </p:nvCxnSpPr>
          <p:spPr>
            <a:xfrm rot="5400000">
              <a:off x="6566848" y="5715000"/>
              <a:ext cx="609600" cy="1588"/>
            </a:xfrm>
            <a:prstGeom prst="line">
              <a:avLst/>
            </a:prstGeom>
          </p:spPr>
          <p:style>
            <a:lnRef idx="3">
              <a:schemeClr val="dk1"/>
            </a:lnRef>
            <a:fillRef idx="0">
              <a:schemeClr val="dk1"/>
            </a:fillRef>
            <a:effectRef idx="2">
              <a:schemeClr val="dk1"/>
            </a:effectRef>
            <a:fontRef idx="minor">
              <a:schemeClr val="tx1"/>
            </a:fontRef>
          </p:style>
        </p:cxnSp>
        <p:cxnSp>
          <p:nvCxnSpPr>
            <p:cNvPr id="251" name="Straight Arrow Connector 250"/>
            <p:cNvCxnSpPr/>
            <p:nvPr/>
          </p:nvCxnSpPr>
          <p:spPr>
            <a:xfrm>
              <a:off x="6844352" y="5410200"/>
              <a:ext cx="91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8" name="Rectangle 257"/>
            <p:cNvSpPr/>
            <p:nvPr/>
          </p:nvSpPr>
          <p:spPr>
            <a:xfrm>
              <a:off x="5105400" y="5943600"/>
              <a:ext cx="990600" cy="182880"/>
            </a:xfrm>
            <a:prstGeom prst="rect">
              <a:avLst/>
            </a:prstGeom>
            <a:solidFill>
              <a:srgbClr val="BC98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2209800" y="5943600"/>
              <a:ext cx="990600" cy="182880"/>
            </a:xfrm>
            <a:prstGeom prst="rect">
              <a:avLst/>
            </a:prstGeom>
            <a:solidFill>
              <a:srgbClr val="FFFF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9" name="Oval 258"/>
          <p:cNvSpPr/>
          <p:nvPr/>
        </p:nvSpPr>
        <p:spPr>
          <a:xfrm>
            <a:off x="5029200" y="5321300"/>
            <a:ext cx="1066800" cy="685800"/>
          </a:xfrm>
          <a:prstGeom prst="ellipse">
            <a:avLst/>
          </a:prstGeom>
          <a:solidFill>
            <a:srgbClr val="2E4D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76" name="Group 275"/>
          <p:cNvGrpSpPr/>
          <p:nvPr/>
        </p:nvGrpSpPr>
        <p:grpSpPr>
          <a:xfrm>
            <a:off x="1581558" y="4352119"/>
            <a:ext cx="5705948" cy="1233985"/>
            <a:chOff x="1761652" y="4328615"/>
            <a:chExt cx="5705948" cy="1233985"/>
          </a:xfrm>
        </p:grpSpPr>
        <p:grpSp>
          <p:nvGrpSpPr>
            <p:cNvPr id="262" name="Group 261"/>
            <p:cNvGrpSpPr/>
            <p:nvPr/>
          </p:nvGrpSpPr>
          <p:grpSpPr>
            <a:xfrm>
              <a:off x="1761652" y="4328615"/>
              <a:ext cx="5705948" cy="1233985"/>
              <a:chOff x="1761652" y="4328615"/>
              <a:chExt cx="5705948" cy="1233985"/>
            </a:xfrm>
          </p:grpSpPr>
          <p:grpSp>
            <p:nvGrpSpPr>
              <p:cNvPr id="254" name="Group 253"/>
              <p:cNvGrpSpPr/>
              <p:nvPr/>
            </p:nvGrpSpPr>
            <p:grpSpPr>
              <a:xfrm>
                <a:off x="7086600" y="5181600"/>
                <a:ext cx="381000" cy="381000"/>
                <a:chOff x="3657600" y="2514600"/>
                <a:chExt cx="381000" cy="381000"/>
              </a:xfrm>
            </p:grpSpPr>
            <p:cxnSp>
              <p:nvCxnSpPr>
                <p:cNvPr id="255" name="Straight Connector 254"/>
                <p:cNvCxnSpPr/>
                <p:nvPr/>
              </p:nvCxnSpPr>
              <p:spPr>
                <a:xfrm rot="16200000" flipH="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cxnSp>
              <p:nvCxnSpPr>
                <p:cNvPr id="256" name="Straight Connector 255"/>
                <p:cNvCxnSpPr/>
                <p:nvPr/>
              </p:nvCxnSpPr>
              <p:spPr>
                <a:xfrm rot="5400000" flipH="1" flipV="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grpSp>
          <p:sp>
            <p:nvSpPr>
              <p:cNvPr id="260" name="Freeform 259"/>
              <p:cNvSpPr/>
              <p:nvPr/>
            </p:nvSpPr>
            <p:spPr>
              <a:xfrm>
                <a:off x="2634018" y="4328615"/>
                <a:ext cx="4176215" cy="816591"/>
              </a:xfrm>
              <a:custGeom>
                <a:avLst/>
                <a:gdLst>
                  <a:gd name="connsiteX0" fmla="*/ 0 w 4176215"/>
                  <a:gd name="connsiteY0" fmla="*/ 584579 h 816591"/>
                  <a:gd name="connsiteX1" fmla="*/ 2320119 w 4176215"/>
                  <a:gd name="connsiteY1" fmla="*/ 38669 h 816591"/>
                  <a:gd name="connsiteX2" fmla="*/ 4176215 w 4176215"/>
                  <a:gd name="connsiteY2" fmla="*/ 816591 h 816591"/>
                </a:gdLst>
                <a:ahLst/>
                <a:cxnLst>
                  <a:cxn ang="0">
                    <a:pos x="connsiteX0" y="connsiteY0"/>
                  </a:cxn>
                  <a:cxn ang="0">
                    <a:pos x="connsiteX1" y="connsiteY1"/>
                  </a:cxn>
                  <a:cxn ang="0">
                    <a:pos x="connsiteX2" y="connsiteY2"/>
                  </a:cxn>
                </a:cxnLst>
                <a:rect l="l" t="t" r="r" b="b"/>
                <a:pathLst>
                  <a:path w="4176215" h="816591">
                    <a:moveTo>
                      <a:pt x="0" y="584579"/>
                    </a:moveTo>
                    <a:cubicBezTo>
                      <a:pt x="812041" y="292289"/>
                      <a:pt x="1624083" y="0"/>
                      <a:pt x="2320119" y="38669"/>
                    </a:cubicBezTo>
                    <a:cubicBezTo>
                      <a:pt x="3016155" y="77338"/>
                      <a:pt x="3596185" y="446964"/>
                      <a:pt x="4176215" y="816591"/>
                    </a:cubicBezTo>
                  </a:path>
                </a:pathLst>
              </a:custGeom>
              <a:ln>
                <a:solidFill>
                  <a:srgbClr val="8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53" name="Oval 252"/>
              <p:cNvSpPr/>
              <p:nvPr/>
            </p:nvSpPr>
            <p:spPr>
              <a:xfrm>
                <a:off x="1761652" y="4842933"/>
                <a:ext cx="1066800" cy="685800"/>
              </a:xfrm>
              <a:prstGeom prst="ellipse">
                <a:avLst/>
              </a:prstGeom>
              <a:solidFill>
                <a:srgbClr val="800000"/>
              </a:solidFill>
              <a:ln>
                <a:solidFill>
                  <a:srgbClr val="80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rPr>
                  <a:t>Gro</a:t>
                </a:r>
                <a:endParaRPr lang="en-US" b="1" dirty="0">
                  <a:solidFill>
                    <a:schemeClr val="bg1"/>
                  </a:solidFill>
                </a:endParaRPr>
              </a:p>
            </p:txBody>
          </p:sp>
        </p:grpSp>
        <p:cxnSp>
          <p:nvCxnSpPr>
            <p:cNvPr id="261" name="Straight Connector 260"/>
            <p:cNvCxnSpPr/>
            <p:nvPr/>
          </p:nvCxnSpPr>
          <p:spPr>
            <a:xfrm rot="5400000" flipH="1" flipV="1">
              <a:off x="6629400" y="5029200"/>
              <a:ext cx="381000" cy="228600"/>
            </a:xfrm>
            <a:prstGeom prst="line">
              <a:avLst/>
            </a:prstGeom>
            <a:ln>
              <a:solidFill>
                <a:srgbClr val="800000"/>
              </a:solidFill>
            </a:ln>
          </p:spPr>
          <p:style>
            <a:lnRef idx="3">
              <a:schemeClr val="dk1"/>
            </a:lnRef>
            <a:fillRef idx="0">
              <a:schemeClr val="dk1"/>
            </a:fillRef>
            <a:effectRef idx="2">
              <a:schemeClr val="dk1"/>
            </a:effectRef>
            <a:fontRef idx="minor">
              <a:schemeClr val="tx1"/>
            </a:fontRef>
          </p:style>
        </p:cxnSp>
      </p:grpSp>
      <p:sp>
        <p:nvSpPr>
          <p:cNvPr id="252" name="Oval 251"/>
          <p:cNvSpPr/>
          <p:nvPr/>
        </p:nvSpPr>
        <p:spPr>
          <a:xfrm>
            <a:off x="2133600" y="5359404"/>
            <a:ext cx="1066800" cy="685800"/>
          </a:xfrm>
          <a:prstGeom prst="ellipse">
            <a:avLst/>
          </a:prstGeom>
          <a:solidFill>
            <a:srgbClr val="660066"/>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19" name="Group 218"/>
          <p:cNvGrpSpPr/>
          <p:nvPr/>
        </p:nvGrpSpPr>
        <p:grpSpPr>
          <a:xfrm>
            <a:off x="4834119" y="1299928"/>
            <a:ext cx="692856" cy="1800522"/>
            <a:chOff x="4528211" y="685800"/>
            <a:chExt cx="692856" cy="1800522"/>
          </a:xfrm>
          <a:solidFill>
            <a:srgbClr val="FFC000"/>
          </a:solidFill>
        </p:grpSpPr>
        <p:sp>
          <p:nvSpPr>
            <p:cNvPr id="220" name="Oval 219"/>
            <p:cNvSpPr/>
            <p:nvPr/>
          </p:nvSpPr>
          <p:spPr>
            <a:xfrm rot="2718756">
              <a:off x="4535267" y="96458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rot="2718756">
              <a:off x="4534091" y="118010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rot="2718756">
              <a:off x="4532915" y="139563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rot="2718756">
              <a:off x="4531739" y="16111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rot="2718756">
              <a:off x="4530563" y="182667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rot="2718756">
              <a:off x="4529387" y="204219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rot="2718756">
              <a:off x="4528211" y="225772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rot="2718756">
              <a:off x="4763867" y="93728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rot="2718756">
              <a:off x="4762691" y="115281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rot="2718756">
              <a:off x="4761515" y="136833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rot="2718756">
              <a:off x="4760339" y="15838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rot="2718756">
              <a:off x="4759163" y="17993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rot="2718756">
              <a:off x="4757987" y="201490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p:cNvSpPr/>
            <p:nvPr/>
          </p:nvSpPr>
          <p:spPr>
            <a:xfrm rot="2718756">
              <a:off x="4756811" y="223042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rot="2718756">
              <a:off x="4992467" y="87246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rot="2718756">
              <a:off x="4991291" y="108798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p:cNvSpPr/>
            <p:nvPr/>
          </p:nvSpPr>
          <p:spPr>
            <a:xfrm rot="2718756">
              <a:off x="4990115" y="130351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rot="2718756">
              <a:off x="4988939" y="15190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rot="2718756">
              <a:off x="4987763" y="17345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rot="2718756">
              <a:off x="4986587" y="19500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rot="2718756">
              <a:off x="4985411" y="216560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Arc 326"/>
            <p:cNvSpPr/>
            <p:nvPr/>
          </p:nvSpPr>
          <p:spPr>
            <a:xfrm>
              <a:off x="4540311" y="734838"/>
              <a:ext cx="228600" cy="228600"/>
            </a:xfrm>
            <a:prstGeom prst="arc">
              <a:avLst>
                <a:gd name="adj1" fmla="val 20550250"/>
                <a:gd name="adj2" fmla="val 12961488"/>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8" name="Arc 327"/>
            <p:cNvSpPr/>
            <p:nvPr/>
          </p:nvSpPr>
          <p:spPr>
            <a:xfrm>
              <a:off x="4774197" y="685800"/>
              <a:ext cx="228600" cy="228600"/>
            </a:xfrm>
            <a:prstGeom prst="arc">
              <a:avLst>
                <a:gd name="adj1" fmla="val 842182"/>
                <a:gd name="adj2" fmla="val 10919463"/>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9" name="Oval 328"/>
          <p:cNvSpPr/>
          <p:nvPr/>
        </p:nvSpPr>
        <p:spPr>
          <a:xfrm>
            <a:off x="2133600" y="1371600"/>
            <a:ext cx="4572000" cy="1752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p:cNvSpPr/>
          <p:nvPr/>
        </p:nvSpPr>
        <p:spPr>
          <a:xfrm rot="2718756">
            <a:off x="3929989" y="137231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p:cNvSpPr/>
          <p:nvPr/>
        </p:nvSpPr>
        <p:spPr>
          <a:xfrm rot="2718756">
            <a:off x="3928813" y="158783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p:cNvSpPr/>
          <p:nvPr/>
        </p:nvSpPr>
        <p:spPr>
          <a:xfrm rot="2718756">
            <a:off x="3927637" y="180335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p:cNvSpPr/>
          <p:nvPr/>
        </p:nvSpPr>
        <p:spPr>
          <a:xfrm rot="2718756">
            <a:off x="3926461" y="201887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p:cNvSpPr/>
          <p:nvPr/>
        </p:nvSpPr>
        <p:spPr>
          <a:xfrm rot="2718756">
            <a:off x="3925285" y="223440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p:cNvSpPr/>
          <p:nvPr/>
        </p:nvSpPr>
        <p:spPr>
          <a:xfrm rot="2718756">
            <a:off x="3924109" y="244992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p:cNvSpPr/>
          <p:nvPr/>
        </p:nvSpPr>
        <p:spPr>
          <a:xfrm rot="2718756">
            <a:off x="3922933" y="266544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rot="2718756">
            <a:off x="3921757" y="288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rot="2718756">
            <a:off x="3700213" y="15582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p:cNvSpPr/>
          <p:nvPr/>
        </p:nvSpPr>
        <p:spPr>
          <a:xfrm rot="2718756">
            <a:off x="3699037" y="17737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p:cNvSpPr/>
          <p:nvPr/>
        </p:nvSpPr>
        <p:spPr>
          <a:xfrm rot="2718756">
            <a:off x="3697861" y="19893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p:cNvSpPr/>
          <p:nvPr/>
        </p:nvSpPr>
        <p:spPr>
          <a:xfrm rot="2718756">
            <a:off x="3696685" y="2204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rot="2718756">
            <a:off x="3695509" y="2420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p:cNvSpPr/>
          <p:nvPr/>
        </p:nvSpPr>
        <p:spPr>
          <a:xfrm rot="2718756">
            <a:off x="3694333" y="2635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p:cNvSpPr/>
          <p:nvPr/>
        </p:nvSpPr>
        <p:spPr>
          <a:xfrm rot="2718756">
            <a:off x="3693157" y="2851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p:cNvSpPr/>
          <p:nvPr/>
        </p:nvSpPr>
        <p:spPr>
          <a:xfrm rot="2718756">
            <a:off x="3471613" y="153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p:cNvSpPr/>
          <p:nvPr/>
        </p:nvSpPr>
        <p:spPr>
          <a:xfrm rot="2718756">
            <a:off x="3470437" y="17464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rot="2718756">
            <a:off x="3469261" y="19620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rot="2718756">
            <a:off x="3468085" y="21775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p:cNvSpPr/>
          <p:nvPr/>
        </p:nvSpPr>
        <p:spPr>
          <a:xfrm rot="2718756">
            <a:off x="3466909" y="23930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rot="2718756">
            <a:off x="3465733" y="26085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p:cNvSpPr/>
          <p:nvPr/>
        </p:nvSpPr>
        <p:spPr>
          <a:xfrm rot="2718756">
            <a:off x="3464557" y="28241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Arc 351"/>
          <p:cNvSpPr/>
          <p:nvPr/>
        </p:nvSpPr>
        <p:spPr>
          <a:xfrm rot="4095129">
            <a:off x="3700466" y="1327860"/>
            <a:ext cx="228600" cy="228600"/>
          </a:xfrm>
          <a:prstGeom prst="arc">
            <a:avLst>
              <a:gd name="adj1" fmla="val 16200000"/>
              <a:gd name="adj2" fmla="val 692494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3" name="Arc 352"/>
          <p:cNvSpPr/>
          <p:nvPr/>
        </p:nvSpPr>
        <p:spPr>
          <a:xfrm rot="3690584">
            <a:off x="3469681" y="1295596"/>
            <a:ext cx="228600" cy="228600"/>
          </a:xfrm>
          <a:prstGeom prst="arc">
            <a:avLst>
              <a:gd name="adj1" fmla="val 17844151"/>
              <a:gd name="adj2" fmla="val 61781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4" name="Oval 353"/>
          <p:cNvSpPr/>
          <p:nvPr/>
        </p:nvSpPr>
        <p:spPr>
          <a:xfrm rot="2718756">
            <a:off x="4840067" y="15741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p:cNvSpPr/>
          <p:nvPr/>
        </p:nvSpPr>
        <p:spPr>
          <a:xfrm rot="2718756">
            <a:off x="4838891" y="17897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p:cNvSpPr/>
          <p:nvPr/>
        </p:nvSpPr>
        <p:spPr>
          <a:xfrm rot="2718756">
            <a:off x="4837715" y="200523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p:cNvSpPr/>
          <p:nvPr/>
        </p:nvSpPr>
        <p:spPr>
          <a:xfrm rot="2718756">
            <a:off x="4836539" y="22207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p:cNvSpPr/>
          <p:nvPr/>
        </p:nvSpPr>
        <p:spPr>
          <a:xfrm rot="2718756">
            <a:off x="4835363" y="24362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p:cNvSpPr/>
          <p:nvPr/>
        </p:nvSpPr>
        <p:spPr>
          <a:xfrm rot="2718756">
            <a:off x="4834187" y="26517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rot="2718756">
            <a:off x="4833011" y="28673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p:nvSpPr>
        <p:spPr>
          <a:xfrm rot="2718756">
            <a:off x="5068667" y="15468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p:nvPr/>
        </p:nvSpPr>
        <p:spPr>
          <a:xfrm rot="2718756">
            <a:off x="5067491" y="17624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p:cNvSpPr/>
          <p:nvPr/>
        </p:nvSpPr>
        <p:spPr>
          <a:xfrm rot="2718756">
            <a:off x="5066315" y="197793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p:cNvSpPr/>
          <p:nvPr/>
        </p:nvSpPr>
        <p:spPr>
          <a:xfrm rot="2718756">
            <a:off x="5065139" y="21934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p:nvSpPr>
        <p:spPr>
          <a:xfrm rot="2718756">
            <a:off x="5063963" y="24089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p:nvPr/>
        </p:nvSpPr>
        <p:spPr>
          <a:xfrm rot="2718756">
            <a:off x="5062787" y="26245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p:cNvSpPr/>
          <p:nvPr/>
        </p:nvSpPr>
        <p:spPr>
          <a:xfrm rot="2718756">
            <a:off x="5061611" y="284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p:cNvSpPr/>
          <p:nvPr/>
        </p:nvSpPr>
        <p:spPr>
          <a:xfrm rot="2718756">
            <a:off x="5297267" y="14820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p:cNvSpPr/>
          <p:nvPr/>
        </p:nvSpPr>
        <p:spPr>
          <a:xfrm rot="2718756">
            <a:off x="5296091" y="16975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rot="2718756">
            <a:off x="5294915" y="19131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rot="2718756">
            <a:off x="5293739" y="21286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rot="2718756">
            <a:off x="5292563" y="23441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p:nvSpPr>
        <p:spPr>
          <a:xfrm rot="2718756">
            <a:off x="5291387" y="25596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p:nvPr/>
        </p:nvSpPr>
        <p:spPr>
          <a:xfrm rot="2718756">
            <a:off x="5290211" y="27752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Arc 374"/>
          <p:cNvSpPr/>
          <p:nvPr/>
        </p:nvSpPr>
        <p:spPr>
          <a:xfrm>
            <a:off x="4845111" y="1344438"/>
            <a:ext cx="228600" cy="228600"/>
          </a:xfrm>
          <a:prstGeom prst="arc">
            <a:avLst>
              <a:gd name="adj1" fmla="val 20550250"/>
              <a:gd name="adj2" fmla="val 129614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6" name="Arc 375"/>
          <p:cNvSpPr/>
          <p:nvPr/>
        </p:nvSpPr>
        <p:spPr>
          <a:xfrm>
            <a:off x="5078997" y="1295400"/>
            <a:ext cx="228600" cy="228600"/>
          </a:xfrm>
          <a:prstGeom prst="arc">
            <a:avLst>
              <a:gd name="adj1" fmla="val 842182"/>
              <a:gd name="adj2" fmla="val 109194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7" name="Oval 376"/>
          <p:cNvSpPr/>
          <p:nvPr/>
        </p:nvSpPr>
        <p:spPr>
          <a:xfrm rot="2718756">
            <a:off x="4387189" y="13700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rot="2718756">
            <a:off x="4386013" y="15855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rot="2718756">
            <a:off x="4384837" y="18010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p:cNvSpPr/>
          <p:nvPr/>
        </p:nvSpPr>
        <p:spPr>
          <a:xfrm rot="2718756">
            <a:off x="4383661" y="20166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p:cNvSpPr/>
          <p:nvPr/>
        </p:nvSpPr>
        <p:spPr>
          <a:xfrm rot="2718756">
            <a:off x="4382485" y="223212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p:cNvSpPr/>
          <p:nvPr/>
        </p:nvSpPr>
        <p:spPr>
          <a:xfrm rot="2718756">
            <a:off x="4381309" y="244765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p:cNvSpPr/>
          <p:nvPr/>
        </p:nvSpPr>
        <p:spPr>
          <a:xfrm rot="2718756">
            <a:off x="4380133" y="266317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p:cNvSpPr/>
          <p:nvPr/>
        </p:nvSpPr>
        <p:spPr>
          <a:xfrm rot="2718756">
            <a:off x="4378957" y="287869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p:cNvSpPr/>
          <p:nvPr/>
        </p:nvSpPr>
        <p:spPr>
          <a:xfrm rot="2718756">
            <a:off x="4612643" y="137003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p:cNvSpPr/>
          <p:nvPr/>
        </p:nvSpPr>
        <p:spPr>
          <a:xfrm rot="2718756">
            <a:off x="4611467" y="158556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p:cNvSpPr/>
          <p:nvPr/>
        </p:nvSpPr>
        <p:spPr>
          <a:xfrm rot="2718756">
            <a:off x="4610291" y="18010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p:cNvSpPr/>
          <p:nvPr/>
        </p:nvSpPr>
        <p:spPr>
          <a:xfrm rot="2718756">
            <a:off x="4609115" y="20166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p:cNvSpPr/>
          <p:nvPr/>
        </p:nvSpPr>
        <p:spPr>
          <a:xfrm rot="2718756">
            <a:off x="4607939" y="223213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p:cNvSpPr/>
          <p:nvPr/>
        </p:nvSpPr>
        <p:spPr>
          <a:xfrm rot="2718756">
            <a:off x="4606763" y="24476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p:cNvSpPr/>
          <p:nvPr/>
        </p:nvSpPr>
        <p:spPr>
          <a:xfrm rot="2718756">
            <a:off x="4605587" y="26631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rot="2718756">
            <a:off x="4604411" y="28786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rot="2718756">
            <a:off x="4158589" y="13779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p:cNvSpPr/>
          <p:nvPr/>
        </p:nvSpPr>
        <p:spPr>
          <a:xfrm rot="2718756">
            <a:off x="4157413" y="15935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p:nvSpPr>
        <p:spPr>
          <a:xfrm rot="2718756">
            <a:off x="4156237" y="18090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p:nvSpPr>
        <p:spPr>
          <a:xfrm rot="2718756">
            <a:off x="4155061" y="20245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p:nvPr/>
        </p:nvSpPr>
        <p:spPr>
          <a:xfrm rot="2718756">
            <a:off x="4153885" y="22400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p:nvPr/>
        </p:nvSpPr>
        <p:spPr>
          <a:xfrm rot="2718756">
            <a:off x="4152709" y="24556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p:cNvSpPr/>
          <p:nvPr/>
        </p:nvSpPr>
        <p:spPr>
          <a:xfrm rot="2718756">
            <a:off x="4151533" y="26711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p:cNvSpPr/>
          <p:nvPr/>
        </p:nvSpPr>
        <p:spPr>
          <a:xfrm rot="2718756">
            <a:off x="4150357" y="28866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p:cNvSpPr/>
          <p:nvPr/>
        </p:nvSpPr>
        <p:spPr>
          <a:xfrm rot="2718756">
            <a:off x="5524691" y="16566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p:cNvSpPr/>
          <p:nvPr/>
        </p:nvSpPr>
        <p:spPr>
          <a:xfrm rot="2718756">
            <a:off x="5523515" y="18721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p:cNvSpPr/>
          <p:nvPr/>
        </p:nvSpPr>
        <p:spPr>
          <a:xfrm rot="2718756">
            <a:off x="5522339" y="20876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p:cNvSpPr/>
          <p:nvPr/>
        </p:nvSpPr>
        <p:spPr>
          <a:xfrm rot="2718756">
            <a:off x="5521163" y="23032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p:cNvSpPr/>
          <p:nvPr/>
        </p:nvSpPr>
        <p:spPr>
          <a:xfrm rot="2718756">
            <a:off x="5519987" y="25187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p:cNvSpPr/>
          <p:nvPr/>
        </p:nvSpPr>
        <p:spPr>
          <a:xfrm rot="2718756">
            <a:off x="5518811" y="27342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p:cNvSpPr/>
          <p:nvPr/>
        </p:nvSpPr>
        <p:spPr>
          <a:xfrm rot="2718756">
            <a:off x="5753291" y="15940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p:cNvSpPr/>
          <p:nvPr/>
        </p:nvSpPr>
        <p:spPr>
          <a:xfrm rot="2718756">
            <a:off x="5752115" y="18096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p:cNvSpPr/>
          <p:nvPr/>
        </p:nvSpPr>
        <p:spPr>
          <a:xfrm rot="2718756">
            <a:off x="5750939" y="20251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p:cNvSpPr/>
          <p:nvPr/>
        </p:nvSpPr>
        <p:spPr>
          <a:xfrm rot="2718756">
            <a:off x="5749763" y="22406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p:cNvSpPr/>
          <p:nvPr/>
        </p:nvSpPr>
        <p:spPr>
          <a:xfrm rot="2718756">
            <a:off x="5748587" y="24561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p:cNvSpPr/>
          <p:nvPr/>
        </p:nvSpPr>
        <p:spPr>
          <a:xfrm rot="2718756">
            <a:off x="5747411" y="26717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p:cNvSpPr/>
          <p:nvPr/>
        </p:nvSpPr>
        <p:spPr>
          <a:xfrm rot="2718756">
            <a:off x="5980715" y="17334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p:cNvSpPr/>
          <p:nvPr/>
        </p:nvSpPr>
        <p:spPr>
          <a:xfrm rot="2718756">
            <a:off x="5979539" y="19489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rot="2718756">
            <a:off x="5978363" y="21644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rot="2718756">
            <a:off x="5977187" y="23799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rot="2718756">
            <a:off x="5976011" y="25955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p:nvPr/>
        </p:nvSpPr>
        <p:spPr>
          <a:xfrm rot="2718756">
            <a:off x="3243013" y="149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p:cNvSpPr/>
          <p:nvPr/>
        </p:nvSpPr>
        <p:spPr>
          <a:xfrm rot="2718756">
            <a:off x="3241837" y="170554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p:cNvSpPr/>
          <p:nvPr/>
        </p:nvSpPr>
        <p:spPr>
          <a:xfrm rot="2718756">
            <a:off x="3240661" y="19210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p:cNvSpPr/>
          <p:nvPr/>
        </p:nvSpPr>
        <p:spPr>
          <a:xfrm rot="2718756">
            <a:off x="3239485" y="21365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p:cNvSpPr/>
          <p:nvPr/>
        </p:nvSpPr>
        <p:spPr>
          <a:xfrm rot="2718756">
            <a:off x="3238309" y="23521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p:cNvSpPr/>
          <p:nvPr/>
        </p:nvSpPr>
        <p:spPr>
          <a:xfrm rot="2718756">
            <a:off x="3237133" y="25676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p:cNvSpPr/>
          <p:nvPr/>
        </p:nvSpPr>
        <p:spPr>
          <a:xfrm rot="2718756">
            <a:off x="3235957" y="27831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p:cNvSpPr/>
          <p:nvPr/>
        </p:nvSpPr>
        <p:spPr>
          <a:xfrm rot="2718756">
            <a:off x="3013237" y="163503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p:cNvSpPr/>
          <p:nvPr/>
        </p:nvSpPr>
        <p:spPr>
          <a:xfrm rot="2718756">
            <a:off x="3012061" y="18505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p:cNvSpPr/>
          <p:nvPr/>
        </p:nvSpPr>
        <p:spPr>
          <a:xfrm rot="2718756">
            <a:off x="3010885" y="206608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p:cNvSpPr/>
          <p:nvPr/>
        </p:nvSpPr>
        <p:spPr>
          <a:xfrm rot="2718756">
            <a:off x="3009709" y="228160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p:cNvSpPr/>
          <p:nvPr/>
        </p:nvSpPr>
        <p:spPr>
          <a:xfrm rot="2718756">
            <a:off x="3008533" y="24971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p:cNvSpPr/>
          <p:nvPr/>
        </p:nvSpPr>
        <p:spPr>
          <a:xfrm rot="2718756">
            <a:off x="3007357" y="27126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p:cNvSpPr/>
          <p:nvPr/>
        </p:nvSpPr>
        <p:spPr>
          <a:xfrm rot="2718756">
            <a:off x="2784637" y="15804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p:cNvSpPr/>
          <p:nvPr/>
        </p:nvSpPr>
        <p:spPr>
          <a:xfrm rot="2718756">
            <a:off x="2783461" y="17959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p:cNvSpPr/>
          <p:nvPr/>
        </p:nvSpPr>
        <p:spPr>
          <a:xfrm rot="2718756">
            <a:off x="2782285" y="20114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p:cNvSpPr/>
          <p:nvPr/>
        </p:nvSpPr>
        <p:spPr>
          <a:xfrm rot="2718756">
            <a:off x="2781109" y="22270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p:cNvSpPr/>
          <p:nvPr/>
        </p:nvSpPr>
        <p:spPr>
          <a:xfrm rot="2718756">
            <a:off x="2779933" y="24425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p:cNvSpPr/>
          <p:nvPr/>
        </p:nvSpPr>
        <p:spPr>
          <a:xfrm rot="2718756">
            <a:off x="2778757" y="26580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p:cNvSpPr/>
          <p:nvPr/>
        </p:nvSpPr>
        <p:spPr>
          <a:xfrm rot="2718756">
            <a:off x="2554861" y="16924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p:nvPr/>
        </p:nvSpPr>
        <p:spPr>
          <a:xfrm rot="2718756">
            <a:off x="2553685" y="19079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p:cNvSpPr/>
          <p:nvPr/>
        </p:nvSpPr>
        <p:spPr>
          <a:xfrm rot="2718756">
            <a:off x="2552509" y="21235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p:cNvSpPr/>
          <p:nvPr/>
        </p:nvSpPr>
        <p:spPr>
          <a:xfrm rot="2718756">
            <a:off x="2551333" y="23390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p:cNvSpPr/>
          <p:nvPr/>
        </p:nvSpPr>
        <p:spPr>
          <a:xfrm rot="2718756">
            <a:off x="2550157" y="25545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p:nvPr/>
        </p:nvSpPr>
        <p:spPr>
          <a:xfrm rot="2718756">
            <a:off x="2323909" y="19984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p:cNvSpPr/>
          <p:nvPr/>
        </p:nvSpPr>
        <p:spPr>
          <a:xfrm rot="2718756">
            <a:off x="2322733" y="22139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p:cNvSpPr/>
          <p:nvPr/>
        </p:nvSpPr>
        <p:spPr>
          <a:xfrm rot="2718756">
            <a:off x="2321557" y="24294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p:cNvSpPr/>
          <p:nvPr/>
        </p:nvSpPr>
        <p:spPr>
          <a:xfrm rot="2718756">
            <a:off x="6208139" y="1823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p:cNvSpPr/>
          <p:nvPr/>
        </p:nvSpPr>
        <p:spPr>
          <a:xfrm rot="2718756">
            <a:off x="6206963" y="2039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p:cNvSpPr/>
          <p:nvPr/>
        </p:nvSpPr>
        <p:spPr>
          <a:xfrm rot="2718756">
            <a:off x="6205787" y="2254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p:cNvSpPr/>
          <p:nvPr/>
        </p:nvSpPr>
        <p:spPr>
          <a:xfrm rot="2718756">
            <a:off x="6204611" y="2470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p:cNvSpPr/>
          <p:nvPr/>
        </p:nvSpPr>
        <p:spPr>
          <a:xfrm rot="2718756">
            <a:off x="6434387" y="20399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p:cNvSpPr/>
          <p:nvPr/>
        </p:nvSpPr>
        <p:spPr>
          <a:xfrm rot="2718756">
            <a:off x="6433211" y="22554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Arc 450"/>
          <p:cNvSpPr/>
          <p:nvPr/>
        </p:nvSpPr>
        <p:spPr>
          <a:xfrm>
            <a:off x="2995610" y="1412085"/>
            <a:ext cx="228600" cy="228600"/>
          </a:xfrm>
          <a:prstGeom prst="arc">
            <a:avLst>
              <a:gd name="adj1" fmla="val 20949585"/>
              <a:gd name="adj2" fmla="val 992358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2" name="Arc 451"/>
          <p:cNvSpPr/>
          <p:nvPr/>
        </p:nvSpPr>
        <p:spPr>
          <a:xfrm rot="18347587">
            <a:off x="2313162" y="1748832"/>
            <a:ext cx="228600" cy="228600"/>
          </a:xfrm>
          <a:prstGeom prst="arc">
            <a:avLst>
              <a:gd name="adj1" fmla="val 419494"/>
              <a:gd name="adj2" fmla="val 126233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3" name="Arc 452"/>
          <p:cNvSpPr/>
          <p:nvPr/>
        </p:nvSpPr>
        <p:spPr>
          <a:xfrm>
            <a:off x="5536197" y="1429692"/>
            <a:ext cx="228600" cy="228600"/>
          </a:xfrm>
          <a:prstGeom prst="arc">
            <a:avLst>
              <a:gd name="adj1" fmla="val 21428269"/>
              <a:gd name="adj2" fmla="val 12349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4" name="Arc 453"/>
          <p:cNvSpPr/>
          <p:nvPr/>
        </p:nvSpPr>
        <p:spPr>
          <a:xfrm>
            <a:off x="5979816" y="1493070"/>
            <a:ext cx="228600" cy="228600"/>
          </a:xfrm>
          <a:prstGeom prst="arc">
            <a:avLst>
              <a:gd name="adj1" fmla="val 2483904"/>
              <a:gd name="adj2" fmla="val 105250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5" name="Arc 454"/>
          <p:cNvSpPr/>
          <p:nvPr/>
        </p:nvSpPr>
        <p:spPr>
          <a:xfrm>
            <a:off x="6207657" y="1600200"/>
            <a:ext cx="228600" cy="228600"/>
          </a:xfrm>
          <a:prstGeom prst="arc">
            <a:avLst>
              <a:gd name="adj1" fmla="val 3359562"/>
              <a:gd name="adj2" fmla="val 1098108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6" name="Arc 455"/>
          <p:cNvSpPr/>
          <p:nvPr/>
        </p:nvSpPr>
        <p:spPr>
          <a:xfrm>
            <a:off x="6437016" y="1806165"/>
            <a:ext cx="228600" cy="228600"/>
          </a:xfrm>
          <a:prstGeom prst="arc">
            <a:avLst>
              <a:gd name="adj1" fmla="val 3547973"/>
              <a:gd name="adj2" fmla="val 1267195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7" name="Arc 456"/>
          <p:cNvSpPr/>
          <p:nvPr/>
        </p:nvSpPr>
        <p:spPr>
          <a:xfrm rot="7710189">
            <a:off x="6430693" y="2484707"/>
            <a:ext cx="228600" cy="228600"/>
          </a:xfrm>
          <a:prstGeom prst="arc">
            <a:avLst>
              <a:gd name="adj1" fmla="val 1946324"/>
              <a:gd name="adj2" fmla="val 103166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8" name="Arc 457"/>
          <p:cNvSpPr/>
          <p:nvPr/>
        </p:nvSpPr>
        <p:spPr>
          <a:xfrm rot="16008061">
            <a:off x="2081708" y="1997214"/>
            <a:ext cx="228600" cy="228600"/>
          </a:xfrm>
          <a:prstGeom prst="arc">
            <a:avLst>
              <a:gd name="adj1" fmla="val 1252130"/>
              <a:gd name="adj2" fmla="val 1284491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9" name="Arc 458"/>
          <p:cNvSpPr/>
          <p:nvPr/>
        </p:nvSpPr>
        <p:spPr>
          <a:xfrm rot="16200000">
            <a:off x="2085321" y="2227909"/>
            <a:ext cx="228600" cy="228600"/>
          </a:xfrm>
          <a:prstGeom prst="arc">
            <a:avLst>
              <a:gd name="adj1" fmla="val 19971897"/>
              <a:gd name="adj2" fmla="val 1037196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60" name="Group 459"/>
          <p:cNvGrpSpPr/>
          <p:nvPr/>
        </p:nvGrpSpPr>
        <p:grpSpPr>
          <a:xfrm>
            <a:off x="2307284" y="1752600"/>
            <a:ext cx="4352454" cy="935381"/>
            <a:chOff x="2465562" y="1901232"/>
            <a:chExt cx="4352454" cy="935381"/>
          </a:xfrm>
          <a:solidFill>
            <a:srgbClr val="FFFF00"/>
          </a:solidFill>
        </p:grpSpPr>
        <p:sp>
          <p:nvSpPr>
            <p:cNvPr id="461" name="Oval 460"/>
            <p:cNvSpPr/>
            <p:nvPr/>
          </p:nvSpPr>
          <p:spPr>
            <a:xfrm rot="2718756">
              <a:off x="4077685" y="238680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p:cNvSpPr/>
            <p:nvPr/>
          </p:nvSpPr>
          <p:spPr>
            <a:xfrm rot="2718756">
              <a:off x="4076509" y="260232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p:cNvSpPr/>
            <p:nvPr/>
          </p:nvSpPr>
          <p:spPr>
            <a:xfrm rot="2718756">
              <a:off x="3849085" y="23572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p:cNvSpPr/>
            <p:nvPr/>
          </p:nvSpPr>
          <p:spPr>
            <a:xfrm rot="2718756">
              <a:off x="3847909" y="25727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p:cNvSpPr/>
            <p:nvPr/>
          </p:nvSpPr>
          <p:spPr>
            <a:xfrm rot="2718756">
              <a:off x="3620485" y="23299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p:cNvSpPr/>
            <p:nvPr/>
          </p:nvSpPr>
          <p:spPr>
            <a:xfrm rot="2718756">
              <a:off x="3619309" y="25454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p:cNvSpPr/>
            <p:nvPr/>
          </p:nvSpPr>
          <p:spPr>
            <a:xfrm rot="2718756">
              <a:off x="4988939" y="23731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p:cNvSpPr/>
            <p:nvPr/>
          </p:nvSpPr>
          <p:spPr>
            <a:xfrm rot="2718756">
              <a:off x="4987763" y="258867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p:cNvSpPr/>
            <p:nvPr/>
          </p:nvSpPr>
          <p:spPr>
            <a:xfrm rot="2718756">
              <a:off x="5217539" y="23458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p:cNvSpPr/>
            <p:nvPr/>
          </p:nvSpPr>
          <p:spPr>
            <a:xfrm rot="2718756">
              <a:off x="5216363" y="25613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p:cNvSpPr/>
            <p:nvPr/>
          </p:nvSpPr>
          <p:spPr>
            <a:xfrm rot="2718756">
              <a:off x="5446139" y="22810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p:cNvSpPr/>
            <p:nvPr/>
          </p:nvSpPr>
          <p:spPr>
            <a:xfrm rot="2718756">
              <a:off x="5444963" y="24965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p:cNvSpPr/>
            <p:nvPr/>
          </p:nvSpPr>
          <p:spPr>
            <a:xfrm rot="2718756">
              <a:off x="4534885" y="238452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p:cNvSpPr/>
            <p:nvPr/>
          </p:nvSpPr>
          <p:spPr>
            <a:xfrm rot="2718756">
              <a:off x="4533709" y="260005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p:cNvSpPr/>
            <p:nvPr/>
          </p:nvSpPr>
          <p:spPr>
            <a:xfrm rot="2718756">
              <a:off x="4760339" y="238453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p:cNvSpPr/>
            <p:nvPr/>
          </p:nvSpPr>
          <p:spPr>
            <a:xfrm rot="2718756">
              <a:off x="4759163" y="26000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p:cNvSpPr/>
            <p:nvPr/>
          </p:nvSpPr>
          <p:spPr>
            <a:xfrm rot="2718756">
              <a:off x="4306285" y="23924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p:cNvSpPr/>
            <p:nvPr/>
          </p:nvSpPr>
          <p:spPr>
            <a:xfrm rot="2718756">
              <a:off x="4305109" y="26080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p:cNvSpPr/>
            <p:nvPr/>
          </p:nvSpPr>
          <p:spPr>
            <a:xfrm rot="2718756">
              <a:off x="5674739" y="22400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p:cNvSpPr/>
            <p:nvPr/>
          </p:nvSpPr>
          <p:spPr>
            <a:xfrm rot="2718756">
              <a:off x="5673563" y="24556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p:cNvSpPr/>
            <p:nvPr/>
          </p:nvSpPr>
          <p:spPr>
            <a:xfrm rot="2718756">
              <a:off x="5903339" y="21775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p:cNvSpPr/>
            <p:nvPr/>
          </p:nvSpPr>
          <p:spPr>
            <a:xfrm rot="2718756">
              <a:off x="5902163" y="23930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p:cNvSpPr/>
            <p:nvPr/>
          </p:nvSpPr>
          <p:spPr>
            <a:xfrm rot="2718756">
              <a:off x="6131939" y="21013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p:cNvSpPr/>
            <p:nvPr/>
          </p:nvSpPr>
          <p:spPr>
            <a:xfrm rot="2718756">
              <a:off x="6130763" y="23168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p:cNvSpPr/>
            <p:nvPr/>
          </p:nvSpPr>
          <p:spPr>
            <a:xfrm rot="2718756">
              <a:off x="3391885" y="228899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p:cNvSpPr/>
            <p:nvPr/>
          </p:nvSpPr>
          <p:spPr>
            <a:xfrm rot="2718756">
              <a:off x="3390709" y="250451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p:cNvSpPr/>
            <p:nvPr/>
          </p:nvSpPr>
          <p:spPr>
            <a:xfrm rot="2718756">
              <a:off x="3163285" y="221848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p:cNvSpPr/>
            <p:nvPr/>
          </p:nvSpPr>
          <p:spPr>
            <a:xfrm rot="2718756">
              <a:off x="3162109" y="243400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p:cNvSpPr/>
            <p:nvPr/>
          </p:nvSpPr>
          <p:spPr>
            <a:xfrm rot="2718756">
              <a:off x="2934685" y="21638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p:cNvSpPr/>
            <p:nvPr/>
          </p:nvSpPr>
          <p:spPr>
            <a:xfrm rot="2718756">
              <a:off x="2933509" y="23794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p:cNvSpPr/>
            <p:nvPr/>
          </p:nvSpPr>
          <p:spPr>
            <a:xfrm rot="2718756">
              <a:off x="2706085" y="206039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p:cNvSpPr/>
            <p:nvPr/>
          </p:nvSpPr>
          <p:spPr>
            <a:xfrm rot="2718756">
              <a:off x="2704909" y="227591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p:cNvSpPr/>
            <p:nvPr/>
          </p:nvSpPr>
          <p:spPr>
            <a:xfrm rot="2718756">
              <a:off x="2476309" y="21508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p:cNvSpPr/>
            <p:nvPr/>
          </p:nvSpPr>
          <p:spPr>
            <a:xfrm rot="2718756">
              <a:off x="6360539" y="19762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p:cNvSpPr/>
            <p:nvPr/>
          </p:nvSpPr>
          <p:spPr>
            <a:xfrm rot="2718756">
              <a:off x="6359363" y="21917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p:cNvSpPr/>
            <p:nvPr/>
          </p:nvSpPr>
          <p:spPr>
            <a:xfrm rot="2718756">
              <a:off x="6586787" y="219232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Arc 496"/>
            <p:cNvSpPr/>
            <p:nvPr/>
          </p:nvSpPr>
          <p:spPr>
            <a:xfrm rot="18347587">
              <a:off x="2465562" y="1901232"/>
              <a:ext cx="228600" cy="228600"/>
            </a:xfrm>
            <a:prstGeom prst="arc">
              <a:avLst>
                <a:gd name="adj1" fmla="val 419494"/>
                <a:gd name="adj2" fmla="val 12623351"/>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8" name="Arc 497"/>
            <p:cNvSpPr/>
            <p:nvPr/>
          </p:nvSpPr>
          <p:spPr>
            <a:xfrm>
              <a:off x="6589416" y="1958565"/>
              <a:ext cx="228600" cy="228600"/>
            </a:xfrm>
            <a:prstGeom prst="arc">
              <a:avLst>
                <a:gd name="adj1" fmla="val 3547973"/>
                <a:gd name="adj2" fmla="val 12671956"/>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5" name="TextBox 224"/>
          <p:cNvSpPr txBox="1"/>
          <p:nvPr/>
        </p:nvSpPr>
        <p:spPr>
          <a:xfrm>
            <a:off x="-27489" y="18960"/>
            <a:ext cx="9171490" cy="830997"/>
          </a:xfrm>
          <a:prstGeom prst="rect">
            <a:avLst/>
          </a:prstGeom>
          <a:noFill/>
        </p:spPr>
        <p:txBody>
          <a:bodyPr wrap="square" rtlCol="0">
            <a:spAutoFit/>
          </a:bodyPr>
          <a:lstStyle/>
          <a:p>
            <a:pPr algn="ctr"/>
            <a:r>
              <a:rPr lang="en-US" sz="2400" b="1" dirty="0" smtClean="0">
                <a:latin typeface="Helvetica"/>
                <a:cs typeface="Helvetica"/>
              </a:rPr>
              <a:t>Gro mediates repression via interaction with DNA-bound repressors</a:t>
            </a:r>
            <a:endParaRPr lang="en-US" sz="2400" b="1" i="1" dirty="0">
              <a:latin typeface="Helvetica"/>
              <a:cs typeface="Helvetica"/>
            </a:endParaRPr>
          </a:p>
        </p:txBody>
      </p:sp>
      <p:sp>
        <p:nvSpPr>
          <p:cNvPr id="2" name="Slide Number Placeholder 1"/>
          <p:cNvSpPr>
            <a:spLocks noGrp="1"/>
          </p:cNvSpPr>
          <p:nvPr>
            <p:ph type="sldNum" sz="quarter" idx="12"/>
          </p:nvPr>
        </p:nvSpPr>
        <p:spPr/>
        <p:txBody>
          <a:bodyPr/>
          <a:lstStyle/>
          <a:p>
            <a:fld id="{818D74A5-6B21-7D43-AA42-06463E0BF38B}" type="slidenum">
              <a:rPr lang="en-US" smtClean="0"/>
              <a:t>4</a:t>
            </a:fld>
            <a:endParaRPr lang="en-US"/>
          </a:p>
        </p:txBody>
      </p:sp>
    </p:spTree>
    <p:extLst>
      <p:ext uri="{BB962C8B-B14F-4D97-AF65-F5344CB8AC3E}">
        <p14:creationId xmlns:p14="http://schemas.microsoft.com/office/powerpoint/2010/main" val="106550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anim calcmode="lin" valueType="num">
                                      <p:cBhvr additive="base">
                                        <p:cTn id="7" dur="500" fill="hold"/>
                                        <p:tgtEl>
                                          <p:spTgt spid="259"/>
                                        </p:tgtEl>
                                        <p:attrNameLst>
                                          <p:attrName>ppt_x</p:attrName>
                                        </p:attrNameLst>
                                      </p:cBhvr>
                                      <p:tavLst>
                                        <p:tav tm="0">
                                          <p:val>
                                            <p:strVal val="#ppt_x"/>
                                          </p:val>
                                        </p:tav>
                                        <p:tav tm="100000">
                                          <p:val>
                                            <p:strVal val="#ppt_x"/>
                                          </p:val>
                                        </p:tav>
                                      </p:tavLst>
                                    </p:anim>
                                    <p:anim calcmode="lin" valueType="num">
                                      <p:cBhvr additive="base">
                                        <p:cTn id="8"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19"/>
                                        </p:tgtEl>
                                        <p:attrNameLst>
                                          <p:attrName>style.visibility</p:attrName>
                                        </p:attrNameLst>
                                      </p:cBhvr>
                                      <p:to>
                                        <p:strVal val="visible"/>
                                      </p:to>
                                    </p:set>
                                    <p:animEffect transition="in" filter="blinds(horizontal)">
                                      <p:cBhvr>
                                        <p:cTn id="13" dur="500"/>
                                        <p:tgtEl>
                                          <p:spTgt spid="21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52"/>
                                        </p:tgtEl>
                                        <p:attrNameLst>
                                          <p:attrName>style.visibility</p:attrName>
                                        </p:attrNameLst>
                                      </p:cBhvr>
                                      <p:to>
                                        <p:strVal val="visible"/>
                                      </p:to>
                                    </p:set>
                                    <p:anim calcmode="lin" valueType="num">
                                      <p:cBhvr additive="base">
                                        <p:cTn id="18" dur="500" fill="hold"/>
                                        <p:tgtEl>
                                          <p:spTgt spid="252"/>
                                        </p:tgtEl>
                                        <p:attrNameLst>
                                          <p:attrName>ppt_x</p:attrName>
                                        </p:attrNameLst>
                                      </p:cBhvr>
                                      <p:tavLst>
                                        <p:tav tm="0">
                                          <p:val>
                                            <p:strVal val="#ppt_x"/>
                                          </p:val>
                                        </p:tav>
                                        <p:tav tm="100000">
                                          <p:val>
                                            <p:strVal val="#ppt_x"/>
                                          </p:val>
                                        </p:tav>
                                      </p:tavLst>
                                    </p:anim>
                                    <p:anim calcmode="lin" valueType="num">
                                      <p:cBhvr additive="base">
                                        <p:cTn id="19" dur="500" fill="hold"/>
                                        <p:tgtEl>
                                          <p:spTgt spid="25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60"/>
                                        </p:tgtEl>
                                        <p:attrNameLst>
                                          <p:attrName>style.visibility</p:attrName>
                                        </p:attrNameLst>
                                      </p:cBhvr>
                                      <p:to>
                                        <p:strVal val="visible"/>
                                      </p:to>
                                    </p:set>
                                    <p:animEffect transition="in" filter="blinds(horizontal)">
                                      <p:cBhvr>
                                        <p:cTn id="24" dur="500"/>
                                        <p:tgtEl>
                                          <p:spTgt spid="46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76"/>
                                        </p:tgtEl>
                                        <p:attrNameLst>
                                          <p:attrName>style.visibility</p:attrName>
                                        </p:attrNameLst>
                                      </p:cBhvr>
                                      <p:to>
                                        <p:strVal val="visible"/>
                                      </p:to>
                                    </p:set>
                                    <p:anim calcmode="lin" valueType="num">
                                      <p:cBhvr additive="base">
                                        <p:cTn id="29" dur="500" fill="hold"/>
                                        <p:tgtEl>
                                          <p:spTgt spid="276"/>
                                        </p:tgtEl>
                                        <p:attrNameLst>
                                          <p:attrName>ppt_x</p:attrName>
                                        </p:attrNameLst>
                                      </p:cBhvr>
                                      <p:tavLst>
                                        <p:tav tm="0">
                                          <p:val>
                                            <p:strVal val="#ppt_x"/>
                                          </p:val>
                                        </p:tav>
                                        <p:tav tm="100000">
                                          <p:val>
                                            <p:strVal val="#ppt_x"/>
                                          </p:val>
                                        </p:tav>
                                      </p:tavLst>
                                    </p:anim>
                                    <p:anim calcmode="lin" valueType="num">
                                      <p:cBhvr additive="base">
                                        <p:cTn id="30" dur="500" fill="hold"/>
                                        <p:tgtEl>
                                          <p:spTgt spid="2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p:bldP spid="25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82"/>
          <p:cNvSpPr/>
          <p:nvPr/>
        </p:nvSpPr>
        <p:spPr>
          <a:xfrm rot="2718756">
            <a:off x="5297267" y="14820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133600" y="1371600"/>
            <a:ext cx="4572000" cy="1752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4826478" y="1293982"/>
            <a:ext cx="692856" cy="1800522"/>
            <a:chOff x="7467600" y="2057400"/>
            <a:chExt cx="692856" cy="1800522"/>
          </a:xfrm>
        </p:grpSpPr>
        <p:sp>
          <p:nvSpPr>
            <p:cNvPr id="28" name="Oval 27"/>
            <p:cNvSpPr/>
            <p:nvPr/>
          </p:nvSpPr>
          <p:spPr>
            <a:xfrm rot="2718756">
              <a:off x="7474656" y="2336185"/>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2718756">
              <a:off x="7473480" y="2551708"/>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rot="2718756">
              <a:off x="7472304" y="2767231"/>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rot="2718756">
              <a:off x="7468776" y="341379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2718756">
              <a:off x="7467600" y="362932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rot="2718756">
              <a:off x="7703256" y="230888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rot="2718756">
              <a:off x="7702080" y="252441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rot="2718756">
              <a:off x="7700904" y="2739935"/>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rot="2718756">
              <a:off x="7697376" y="3386503"/>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rot="2718756">
              <a:off x="7696200" y="3602026"/>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rot="2718756">
              <a:off x="7931856" y="2244066"/>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rot="2718756">
              <a:off x="7930680" y="245958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rot="2718756">
              <a:off x="7929504" y="267511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rot="2718756">
              <a:off x="7925976" y="3321680"/>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rot="2718756">
              <a:off x="7924800" y="3537203"/>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p:cNvSpPr/>
            <p:nvPr/>
          </p:nvSpPr>
          <p:spPr>
            <a:xfrm>
              <a:off x="7479700" y="2106438"/>
              <a:ext cx="228600" cy="228600"/>
            </a:xfrm>
            <a:prstGeom prst="arc">
              <a:avLst>
                <a:gd name="adj1" fmla="val 20550250"/>
                <a:gd name="adj2" fmla="val 12961488"/>
              </a:avLst>
            </a:prstGeom>
            <a:solidFill>
              <a:srgbClr val="FFC00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p:cNvSpPr/>
            <p:nvPr/>
          </p:nvSpPr>
          <p:spPr>
            <a:xfrm>
              <a:off x="7713586" y="2057400"/>
              <a:ext cx="228600" cy="228600"/>
            </a:xfrm>
            <a:prstGeom prst="arc">
              <a:avLst>
                <a:gd name="adj1" fmla="val 842182"/>
                <a:gd name="adj2" fmla="val 10919463"/>
              </a:avLst>
            </a:prstGeom>
            <a:solidFill>
              <a:srgbClr val="FFC00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5" name="Oval 44"/>
          <p:cNvSpPr/>
          <p:nvPr/>
        </p:nvSpPr>
        <p:spPr>
          <a:xfrm rot="2718756">
            <a:off x="3929989" y="137231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rot="2718756">
            <a:off x="3928813" y="158783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rot="2718756">
            <a:off x="3927637" y="180335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rot="2718756">
            <a:off x="3926461" y="201887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rot="2718756">
            <a:off x="3925285" y="223440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rot="2718756">
            <a:off x="3924109" y="244992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rot="2718756">
            <a:off x="3922933" y="266544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rot="2718756">
            <a:off x="3921757" y="288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rot="2718756">
            <a:off x="3700213" y="15582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2718756">
            <a:off x="3699037" y="17737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rot="2718756">
            <a:off x="3697861" y="19893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rot="2718756">
            <a:off x="3696685" y="2204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rot="2718756">
            <a:off x="3695509" y="2420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2718756">
            <a:off x="3694333" y="2635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rot="2718756">
            <a:off x="3693157" y="2851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rot="2718756">
            <a:off x="3471613" y="153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rot="2718756">
            <a:off x="3470437" y="17464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rot="2718756">
            <a:off x="3469261" y="19620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rot="2718756">
            <a:off x="3468085" y="21775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rot="2718756">
            <a:off x="3466909" y="23930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rot="2718756">
            <a:off x="3465733" y="26085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718756">
            <a:off x="3464557" y="28241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c 66"/>
          <p:cNvSpPr/>
          <p:nvPr/>
        </p:nvSpPr>
        <p:spPr>
          <a:xfrm rot="4095129">
            <a:off x="3700466" y="1327860"/>
            <a:ext cx="228600" cy="228600"/>
          </a:xfrm>
          <a:prstGeom prst="arc">
            <a:avLst>
              <a:gd name="adj1" fmla="val 16200000"/>
              <a:gd name="adj2" fmla="val 692494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p:cNvSpPr/>
          <p:nvPr/>
        </p:nvSpPr>
        <p:spPr>
          <a:xfrm rot="3690584">
            <a:off x="3469681" y="1295596"/>
            <a:ext cx="228600" cy="228600"/>
          </a:xfrm>
          <a:prstGeom prst="arc">
            <a:avLst>
              <a:gd name="adj1" fmla="val 17844151"/>
              <a:gd name="adj2" fmla="val 61781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Oval 68"/>
          <p:cNvSpPr/>
          <p:nvPr/>
        </p:nvSpPr>
        <p:spPr>
          <a:xfrm rot="2718756">
            <a:off x="4840067" y="15741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2718756">
            <a:off x="4838891" y="17897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2718756">
            <a:off x="4837715" y="200523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rot="2718756">
            <a:off x="4836539" y="22207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rot="2718756">
            <a:off x="4835363" y="24362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rot="2718756">
            <a:off x="4834187" y="26517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rot="2718756">
            <a:off x="4833011" y="28673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rot="2718756">
            <a:off x="5068667" y="15468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rot="2718756">
            <a:off x="5067491" y="17624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rot="2718756">
            <a:off x="5066315" y="197793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rot="2718756">
            <a:off x="5065139" y="21934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rot="2718756">
            <a:off x="5063963" y="24089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rot="2718756">
            <a:off x="5062787" y="26245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rot="2718756">
            <a:off x="5061611" y="284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rot="2718756">
            <a:off x="5296091" y="16975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rot="2718756">
            <a:off x="5294915" y="19131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rot="2718756">
            <a:off x="5293739" y="21286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rot="2718756">
            <a:off x="5292563" y="23441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rot="2718756">
            <a:off x="5291387" y="25596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rot="2718756">
            <a:off x="5290211" y="27752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p:cNvSpPr/>
          <p:nvPr/>
        </p:nvSpPr>
        <p:spPr>
          <a:xfrm>
            <a:off x="4845111" y="1344438"/>
            <a:ext cx="228600" cy="228600"/>
          </a:xfrm>
          <a:prstGeom prst="arc">
            <a:avLst>
              <a:gd name="adj1" fmla="val 20550250"/>
              <a:gd name="adj2" fmla="val 129614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a:off x="5078997" y="1295400"/>
            <a:ext cx="228600" cy="228600"/>
          </a:xfrm>
          <a:prstGeom prst="arc">
            <a:avLst>
              <a:gd name="adj1" fmla="val 842182"/>
              <a:gd name="adj2" fmla="val 109194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Oval 91"/>
          <p:cNvSpPr/>
          <p:nvPr/>
        </p:nvSpPr>
        <p:spPr>
          <a:xfrm rot="2718756">
            <a:off x="4387189" y="13700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rot="2718756">
            <a:off x="4386013" y="15855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rot="2718756">
            <a:off x="4384837" y="18010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rot="2718756">
            <a:off x="4383661" y="20166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rot="2718756">
            <a:off x="4382485" y="223212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rot="2718756">
            <a:off x="4381309" y="244765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rot="2718756">
            <a:off x="4380133" y="266317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rot="2718756">
            <a:off x="4378957" y="287869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rot="2718756">
            <a:off x="4612643" y="137003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rot="2718756">
            <a:off x="4611467" y="158556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rot="2718756">
            <a:off x="4610291" y="18010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rot="2718756">
            <a:off x="4609115" y="20166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rot="2718756">
            <a:off x="4607939" y="223213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rot="2718756">
            <a:off x="4606763" y="24476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rot="2718756">
            <a:off x="4605587" y="26631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rot="2718756">
            <a:off x="4604411" y="28786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rot="2718756">
            <a:off x="4158589" y="13779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rot="2718756">
            <a:off x="4157413" y="15935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rot="2718756">
            <a:off x="4156237" y="18090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rot="2718756">
            <a:off x="4155061" y="20245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rot="2718756">
            <a:off x="4153885" y="22400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rot="2718756">
            <a:off x="4152709" y="24556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rot="2718756">
            <a:off x="4151533" y="26711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rot="2718756">
            <a:off x="4150357" y="28866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rot="2718756">
            <a:off x="5524691" y="16566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rot="2718756">
            <a:off x="5523515" y="18721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rot="2718756">
            <a:off x="5522339" y="20876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rot="2718756">
            <a:off x="5521163" y="23032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rot="2718756">
            <a:off x="5519987" y="25187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rot="2718756">
            <a:off x="5518811" y="27342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rot="2718756">
            <a:off x="5753291" y="15940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rot="2718756">
            <a:off x="5752115" y="18096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rot="2718756">
            <a:off x="5750939" y="20251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rot="2718756">
            <a:off x="5749763" y="22406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rot="2718756">
            <a:off x="5748587" y="24561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rot="2718756">
            <a:off x="5747411" y="26717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rot="2718756">
            <a:off x="5980715" y="17334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rot="2718756">
            <a:off x="5979539" y="19489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rot="2718756">
            <a:off x="5978363" y="21644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rot="2718756">
            <a:off x="5977187" y="23799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rot="2718756">
            <a:off x="5976011" y="25955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rot="2718756">
            <a:off x="3243013" y="149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rot="2718756">
            <a:off x="3241837" y="170554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rot="2718756">
            <a:off x="3240661" y="19210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rot="2718756">
            <a:off x="3239485" y="21365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rot="2718756">
            <a:off x="3238309" y="23521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rot="2718756">
            <a:off x="3237133" y="25676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rot="2718756">
            <a:off x="3235957" y="27831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rot="2718756">
            <a:off x="3013237" y="163503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rot="2718756">
            <a:off x="3012061" y="18505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rot="2718756">
            <a:off x="3010885" y="206608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rot="2718756">
            <a:off x="3009709" y="228160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rot="2718756">
            <a:off x="3008533" y="24971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rot="2718756">
            <a:off x="3007357" y="27126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rot="2718756">
            <a:off x="2784637" y="15804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rot="2718756">
            <a:off x="2783461" y="17959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rot="2718756">
            <a:off x="2782285" y="20114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rot="2718756">
            <a:off x="2781109" y="22270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rot="2718756">
            <a:off x="2779933" y="24425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rot="2718756">
            <a:off x="2778757" y="26580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rot="2718756">
            <a:off x="2554861" y="16924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rot="2718756">
            <a:off x="2553685" y="19079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rot="2718756">
            <a:off x="2552509" y="21235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rot="2718756">
            <a:off x="2551333" y="23390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rot="2718756">
            <a:off x="2550157" y="25545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rot="2718756">
            <a:off x="2323909" y="19984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rot="2718756">
            <a:off x="2322733" y="22139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rot="2718756">
            <a:off x="2321557" y="24294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rot="2718756">
            <a:off x="6208139" y="1823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rot="2718756">
            <a:off x="6206963" y="2039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rot="2718756">
            <a:off x="6205787" y="2254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rot="2718756">
            <a:off x="6204611" y="2470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rot="2718756">
            <a:off x="6434387" y="20399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rot="2718756">
            <a:off x="6433211" y="22554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Arc 165"/>
          <p:cNvSpPr/>
          <p:nvPr/>
        </p:nvSpPr>
        <p:spPr>
          <a:xfrm>
            <a:off x="2995610" y="1412085"/>
            <a:ext cx="228600" cy="228600"/>
          </a:xfrm>
          <a:prstGeom prst="arc">
            <a:avLst>
              <a:gd name="adj1" fmla="val 20949585"/>
              <a:gd name="adj2" fmla="val 992358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Arc 166"/>
          <p:cNvSpPr/>
          <p:nvPr/>
        </p:nvSpPr>
        <p:spPr>
          <a:xfrm rot="18347587">
            <a:off x="2313162" y="1748832"/>
            <a:ext cx="228600" cy="228600"/>
          </a:xfrm>
          <a:prstGeom prst="arc">
            <a:avLst>
              <a:gd name="adj1" fmla="val 419494"/>
              <a:gd name="adj2" fmla="val 126233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Arc 167"/>
          <p:cNvSpPr/>
          <p:nvPr/>
        </p:nvSpPr>
        <p:spPr>
          <a:xfrm>
            <a:off x="5536197" y="1429692"/>
            <a:ext cx="228600" cy="228600"/>
          </a:xfrm>
          <a:prstGeom prst="arc">
            <a:avLst>
              <a:gd name="adj1" fmla="val 21428269"/>
              <a:gd name="adj2" fmla="val 12349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168"/>
          <p:cNvSpPr/>
          <p:nvPr/>
        </p:nvSpPr>
        <p:spPr>
          <a:xfrm>
            <a:off x="5979816" y="1493070"/>
            <a:ext cx="228600" cy="228600"/>
          </a:xfrm>
          <a:prstGeom prst="arc">
            <a:avLst>
              <a:gd name="adj1" fmla="val 2483904"/>
              <a:gd name="adj2" fmla="val 105250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0" name="Arc 169"/>
          <p:cNvSpPr/>
          <p:nvPr/>
        </p:nvSpPr>
        <p:spPr>
          <a:xfrm>
            <a:off x="6207657" y="1600200"/>
            <a:ext cx="228600" cy="228600"/>
          </a:xfrm>
          <a:prstGeom prst="arc">
            <a:avLst>
              <a:gd name="adj1" fmla="val 3359562"/>
              <a:gd name="adj2" fmla="val 1098108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1" name="Arc 170"/>
          <p:cNvSpPr/>
          <p:nvPr/>
        </p:nvSpPr>
        <p:spPr>
          <a:xfrm>
            <a:off x="6437016" y="1806165"/>
            <a:ext cx="228600" cy="228600"/>
          </a:xfrm>
          <a:prstGeom prst="arc">
            <a:avLst>
              <a:gd name="adj1" fmla="val 3547973"/>
              <a:gd name="adj2" fmla="val 1267195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171"/>
          <p:cNvSpPr/>
          <p:nvPr/>
        </p:nvSpPr>
        <p:spPr>
          <a:xfrm rot="7710189">
            <a:off x="6430693" y="2484707"/>
            <a:ext cx="228600" cy="228600"/>
          </a:xfrm>
          <a:prstGeom prst="arc">
            <a:avLst>
              <a:gd name="adj1" fmla="val 1946324"/>
              <a:gd name="adj2" fmla="val 103166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3" name="Arc 172"/>
          <p:cNvSpPr/>
          <p:nvPr/>
        </p:nvSpPr>
        <p:spPr>
          <a:xfrm rot="16008061">
            <a:off x="2081708" y="1997214"/>
            <a:ext cx="228600" cy="228600"/>
          </a:xfrm>
          <a:prstGeom prst="arc">
            <a:avLst>
              <a:gd name="adj1" fmla="val 1252130"/>
              <a:gd name="adj2" fmla="val 1284491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Arc 173"/>
          <p:cNvSpPr/>
          <p:nvPr/>
        </p:nvSpPr>
        <p:spPr>
          <a:xfrm rot="16200000">
            <a:off x="2085321" y="2227909"/>
            <a:ext cx="228600" cy="228600"/>
          </a:xfrm>
          <a:prstGeom prst="arc">
            <a:avLst>
              <a:gd name="adj1" fmla="val 19971897"/>
              <a:gd name="adj2" fmla="val 1037196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TextBox 190"/>
          <p:cNvSpPr txBox="1"/>
          <p:nvPr/>
        </p:nvSpPr>
        <p:spPr>
          <a:xfrm>
            <a:off x="-27489" y="18960"/>
            <a:ext cx="9171490" cy="830997"/>
          </a:xfrm>
          <a:prstGeom prst="rect">
            <a:avLst/>
          </a:prstGeom>
          <a:noFill/>
        </p:spPr>
        <p:txBody>
          <a:bodyPr wrap="square" rtlCol="0">
            <a:spAutoFit/>
          </a:bodyPr>
          <a:lstStyle/>
          <a:p>
            <a:pPr algn="ctr"/>
            <a:r>
              <a:rPr lang="en-US" sz="2400" b="1" dirty="0" smtClean="0">
                <a:latin typeface="Helvetica"/>
                <a:cs typeface="Helvetica"/>
              </a:rPr>
              <a:t>Gro mediates repression via interaction with DNA-bound repressor</a:t>
            </a:r>
            <a:endParaRPr lang="en-US" sz="2400" b="1" i="1" dirty="0">
              <a:latin typeface="Helvetica"/>
              <a:cs typeface="Helvetica"/>
            </a:endParaRPr>
          </a:p>
        </p:txBody>
      </p:sp>
      <p:grpSp>
        <p:nvGrpSpPr>
          <p:cNvPr id="198" name="Group 197"/>
          <p:cNvGrpSpPr/>
          <p:nvPr/>
        </p:nvGrpSpPr>
        <p:grpSpPr>
          <a:xfrm>
            <a:off x="1295400" y="5410200"/>
            <a:ext cx="6463352" cy="716280"/>
            <a:chOff x="1295400" y="5410200"/>
            <a:chExt cx="6463352" cy="716280"/>
          </a:xfrm>
        </p:grpSpPr>
        <p:cxnSp>
          <p:nvCxnSpPr>
            <p:cNvPr id="199" name="Straight Connector 198"/>
            <p:cNvCxnSpPr/>
            <p:nvPr/>
          </p:nvCxnSpPr>
          <p:spPr>
            <a:xfrm>
              <a:off x="1295400" y="6019800"/>
              <a:ext cx="6400800" cy="1588"/>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p:nvPr/>
          </p:nvCxnSpPr>
          <p:spPr>
            <a:xfrm rot="5400000">
              <a:off x="6566848" y="5715000"/>
              <a:ext cx="609600" cy="1588"/>
            </a:xfrm>
            <a:prstGeom prst="line">
              <a:avLst/>
            </a:prstGeom>
          </p:spPr>
          <p:style>
            <a:lnRef idx="3">
              <a:schemeClr val="dk1"/>
            </a:lnRef>
            <a:fillRef idx="0">
              <a:schemeClr val="dk1"/>
            </a:fillRef>
            <a:effectRef idx="2">
              <a:schemeClr val="dk1"/>
            </a:effectRef>
            <a:fontRef idx="minor">
              <a:schemeClr val="tx1"/>
            </a:fontRef>
          </p:style>
        </p:cxnSp>
        <p:cxnSp>
          <p:nvCxnSpPr>
            <p:cNvPr id="201" name="Straight Arrow Connector 200"/>
            <p:cNvCxnSpPr/>
            <p:nvPr/>
          </p:nvCxnSpPr>
          <p:spPr>
            <a:xfrm>
              <a:off x="6844352" y="5410200"/>
              <a:ext cx="91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2" name="Rectangle 201"/>
            <p:cNvSpPr/>
            <p:nvPr/>
          </p:nvSpPr>
          <p:spPr>
            <a:xfrm>
              <a:off x="5105400" y="5943600"/>
              <a:ext cx="990600" cy="182880"/>
            </a:xfrm>
            <a:prstGeom prst="rect">
              <a:avLst/>
            </a:prstGeom>
            <a:solidFill>
              <a:srgbClr val="BC98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2209800" y="5943600"/>
              <a:ext cx="990600" cy="182880"/>
            </a:xfrm>
            <a:prstGeom prst="rect">
              <a:avLst/>
            </a:prstGeom>
            <a:solidFill>
              <a:srgbClr val="FFFF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Oval 203"/>
          <p:cNvSpPr/>
          <p:nvPr/>
        </p:nvSpPr>
        <p:spPr>
          <a:xfrm>
            <a:off x="5029200" y="5321300"/>
            <a:ext cx="1066800" cy="685800"/>
          </a:xfrm>
          <a:prstGeom prst="ellipse">
            <a:avLst/>
          </a:prstGeom>
          <a:solidFill>
            <a:srgbClr val="2E4D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05" name="Group 204"/>
          <p:cNvGrpSpPr/>
          <p:nvPr/>
        </p:nvGrpSpPr>
        <p:grpSpPr>
          <a:xfrm>
            <a:off x="1581558" y="4352119"/>
            <a:ext cx="5705948" cy="1233985"/>
            <a:chOff x="1761652" y="4328615"/>
            <a:chExt cx="5705948" cy="1233985"/>
          </a:xfrm>
        </p:grpSpPr>
        <p:grpSp>
          <p:nvGrpSpPr>
            <p:cNvPr id="206" name="Group 205"/>
            <p:cNvGrpSpPr/>
            <p:nvPr/>
          </p:nvGrpSpPr>
          <p:grpSpPr>
            <a:xfrm>
              <a:off x="1761652" y="4328615"/>
              <a:ext cx="5705948" cy="1233985"/>
              <a:chOff x="1761652" y="4328615"/>
              <a:chExt cx="5705948" cy="1233985"/>
            </a:xfrm>
          </p:grpSpPr>
          <p:grpSp>
            <p:nvGrpSpPr>
              <p:cNvPr id="208" name="Group 207"/>
              <p:cNvGrpSpPr/>
              <p:nvPr/>
            </p:nvGrpSpPr>
            <p:grpSpPr>
              <a:xfrm>
                <a:off x="7086600" y="5181600"/>
                <a:ext cx="381000" cy="381000"/>
                <a:chOff x="3657600" y="2514600"/>
                <a:chExt cx="381000" cy="381000"/>
              </a:xfrm>
            </p:grpSpPr>
            <p:cxnSp>
              <p:nvCxnSpPr>
                <p:cNvPr id="211" name="Straight Connector 210"/>
                <p:cNvCxnSpPr/>
                <p:nvPr/>
              </p:nvCxnSpPr>
              <p:spPr>
                <a:xfrm rot="16200000" flipH="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cxnSp>
              <p:nvCxnSpPr>
                <p:cNvPr id="212" name="Straight Connector 211"/>
                <p:cNvCxnSpPr/>
                <p:nvPr/>
              </p:nvCxnSpPr>
              <p:spPr>
                <a:xfrm rot="5400000" flipH="1" flipV="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grpSp>
          <p:sp>
            <p:nvSpPr>
              <p:cNvPr id="209" name="Freeform 208"/>
              <p:cNvSpPr/>
              <p:nvPr/>
            </p:nvSpPr>
            <p:spPr>
              <a:xfrm>
                <a:off x="2634018" y="4328615"/>
                <a:ext cx="4176215" cy="816591"/>
              </a:xfrm>
              <a:custGeom>
                <a:avLst/>
                <a:gdLst>
                  <a:gd name="connsiteX0" fmla="*/ 0 w 4176215"/>
                  <a:gd name="connsiteY0" fmla="*/ 584579 h 816591"/>
                  <a:gd name="connsiteX1" fmla="*/ 2320119 w 4176215"/>
                  <a:gd name="connsiteY1" fmla="*/ 38669 h 816591"/>
                  <a:gd name="connsiteX2" fmla="*/ 4176215 w 4176215"/>
                  <a:gd name="connsiteY2" fmla="*/ 816591 h 816591"/>
                </a:gdLst>
                <a:ahLst/>
                <a:cxnLst>
                  <a:cxn ang="0">
                    <a:pos x="connsiteX0" y="connsiteY0"/>
                  </a:cxn>
                  <a:cxn ang="0">
                    <a:pos x="connsiteX1" y="connsiteY1"/>
                  </a:cxn>
                  <a:cxn ang="0">
                    <a:pos x="connsiteX2" y="connsiteY2"/>
                  </a:cxn>
                </a:cxnLst>
                <a:rect l="l" t="t" r="r" b="b"/>
                <a:pathLst>
                  <a:path w="4176215" h="816591">
                    <a:moveTo>
                      <a:pt x="0" y="584579"/>
                    </a:moveTo>
                    <a:cubicBezTo>
                      <a:pt x="812041" y="292289"/>
                      <a:pt x="1624083" y="0"/>
                      <a:pt x="2320119" y="38669"/>
                    </a:cubicBezTo>
                    <a:cubicBezTo>
                      <a:pt x="3016155" y="77338"/>
                      <a:pt x="3596185" y="446964"/>
                      <a:pt x="4176215" y="816591"/>
                    </a:cubicBezTo>
                  </a:path>
                </a:pathLst>
              </a:custGeom>
              <a:ln>
                <a:solidFill>
                  <a:srgbClr val="8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10" name="Oval 209"/>
              <p:cNvSpPr/>
              <p:nvPr/>
            </p:nvSpPr>
            <p:spPr>
              <a:xfrm>
                <a:off x="1761652" y="4842933"/>
                <a:ext cx="1066800" cy="685800"/>
              </a:xfrm>
              <a:prstGeom prst="ellipse">
                <a:avLst/>
              </a:prstGeom>
              <a:solidFill>
                <a:srgbClr val="800000"/>
              </a:solidFill>
              <a:ln>
                <a:solidFill>
                  <a:srgbClr val="80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rPr>
                  <a:t>Gro</a:t>
                </a:r>
                <a:endParaRPr lang="en-US" b="1" dirty="0">
                  <a:solidFill>
                    <a:schemeClr val="bg1"/>
                  </a:solidFill>
                </a:endParaRPr>
              </a:p>
            </p:txBody>
          </p:sp>
        </p:grpSp>
        <p:cxnSp>
          <p:nvCxnSpPr>
            <p:cNvPr id="207" name="Straight Connector 206"/>
            <p:cNvCxnSpPr/>
            <p:nvPr/>
          </p:nvCxnSpPr>
          <p:spPr>
            <a:xfrm rot="5400000" flipH="1" flipV="1">
              <a:off x="6629400" y="5029200"/>
              <a:ext cx="381000" cy="228600"/>
            </a:xfrm>
            <a:prstGeom prst="line">
              <a:avLst/>
            </a:prstGeom>
            <a:ln>
              <a:solidFill>
                <a:srgbClr val="800000"/>
              </a:solidFill>
            </a:ln>
          </p:spPr>
          <p:style>
            <a:lnRef idx="3">
              <a:schemeClr val="dk1"/>
            </a:lnRef>
            <a:fillRef idx="0">
              <a:schemeClr val="dk1"/>
            </a:fillRef>
            <a:effectRef idx="2">
              <a:schemeClr val="dk1"/>
            </a:effectRef>
            <a:fontRef idx="minor">
              <a:schemeClr val="tx1"/>
            </a:fontRef>
          </p:style>
        </p:cxnSp>
      </p:grpSp>
      <p:sp>
        <p:nvSpPr>
          <p:cNvPr id="219" name="Oval 218"/>
          <p:cNvSpPr/>
          <p:nvPr/>
        </p:nvSpPr>
        <p:spPr>
          <a:xfrm>
            <a:off x="2133600" y="5359404"/>
            <a:ext cx="1066800" cy="685800"/>
          </a:xfrm>
          <a:prstGeom prst="ellipse">
            <a:avLst/>
          </a:prstGeom>
          <a:solidFill>
            <a:srgbClr val="660066"/>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sp>
        <p:nvSpPr>
          <p:cNvPr id="2" name="Slide Number Placeholder 1"/>
          <p:cNvSpPr>
            <a:spLocks noGrp="1"/>
          </p:cNvSpPr>
          <p:nvPr>
            <p:ph type="sldNum" sz="quarter" idx="12"/>
          </p:nvPr>
        </p:nvSpPr>
        <p:spPr/>
        <p:txBody>
          <a:bodyPr/>
          <a:lstStyle/>
          <a:p>
            <a:fld id="{818D74A5-6B21-7D43-AA42-06463E0BF38B}" type="slidenum">
              <a:rPr lang="en-US" smtClean="0"/>
              <a:t>5</a:t>
            </a:fld>
            <a:endParaRPr lang="en-US"/>
          </a:p>
        </p:txBody>
      </p:sp>
    </p:spTree>
    <p:extLst>
      <p:ext uri="{BB962C8B-B14F-4D97-AF65-F5344CB8AC3E}">
        <p14:creationId xmlns:p14="http://schemas.microsoft.com/office/powerpoint/2010/main" val="25793362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Groucho is required by many different DNA-bound repressors</a:t>
            </a:r>
            <a:endParaRPr lang="en-US" sz="3200" dirty="0"/>
          </a:p>
        </p:txBody>
      </p:sp>
      <p:pic>
        <p:nvPicPr>
          <p:cNvPr id="4" name="Picture 3" descr="Gro roles.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7" y="1413256"/>
            <a:ext cx="9090473" cy="4574187"/>
          </a:xfrm>
          <a:prstGeom prst="rect">
            <a:avLst/>
          </a:prstGeom>
        </p:spPr>
      </p:pic>
      <p:sp>
        <p:nvSpPr>
          <p:cNvPr id="5" name="TextBox 4"/>
          <p:cNvSpPr txBox="1"/>
          <p:nvPr/>
        </p:nvSpPr>
        <p:spPr>
          <a:xfrm>
            <a:off x="191176" y="6335713"/>
            <a:ext cx="2694743" cy="307777"/>
          </a:xfrm>
          <a:prstGeom prst="rect">
            <a:avLst/>
          </a:prstGeom>
          <a:noFill/>
        </p:spPr>
        <p:txBody>
          <a:bodyPr wrap="none" rtlCol="0">
            <a:spAutoFit/>
          </a:bodyPr>
          <a:lstStyle/>
          <a:p>
            <a:r>
              <a:rPr lang="en-US" sz="1400" i="1" dirty="0" smtClean="0"/>
              <a:t>image courtesy </a:t>
            </a:r>
            <a:r>
              <a:rPr lang="en-US" sz="1400" i="1" dirty="0" err="1" smtClean="0"/>
              <a:t>Wiam</a:t>
            </a:r>
            <a:r>
              <a:rPr lang="en-US" sz="1400" i="1" dirty="0" smtClean="0"/>
              <a:t> </a:t>
            </a:r>
            <a:r>
              <a:rPr lang="en-US" sz="1400" i="1" dirty="0" err="1" smtClean="0"/>
              <a:t>Turki-Judeh</a:t>
            </a:r>
            <a:endParaRPr lang="en-US" sz="1400" i="1" dirty="0"/>
          </a:p>
        </p:txBody>
      </p:sp>
      <p:sp>
        <p:nvSpPr>
          <p:cNvPr id="3" name="Slide Number Placeholder 2"/>
          <p:cNvSpPr>
            <a:spLocks noGrp="1"/>
          </p:cNvSpPr>
          <p:nvPr>
            <p:ph type="sldNum" sz="quarter" idx="12"/>
          </p:nvPr>
        </p:nvSpPr>
        <p:spPr/>
        <p:txBody>
          <a:bodyPr/>
          <a:lstStyle/>
          <a:p>
            <a:fld id="{818D74A5-6B21-7D43-AA42-06463E0BF38B}" type="slidenum">
              <a:rPr lang="en-US" smtClean="0"/>
              <a:t>6</a:t>
            </a:fld>
            <a:endParaRPr lang="en-US"/>
          </a:p>
        </p:txBody>
      </p:sp>
    </p:spTree>
    <p:extLst>
      <p:ext uri="{BB962C8B-B14F-4D97-AF65-F5344CB8AC3E}">
        <p14:creationId xmlns:p14="http://schemas.microsoft.com/office/powerpoint/2010/main" val="27286892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There is evidence for multiple mechanisms of </a:t>
            </a:r>
            <a:r>
              <a:rPr lang="en-US" sz="3200" dirty="0" err="1" smtClean="0"/>
              <a:t>Gro</a:t>
            </a:r>
            <a:r>
              <a:rPr lang="en-US" sz="3200" dirty="0" smtClean="0"/>
              <a:t> mediated repression</a:t>
            </a:r>
            <a:endParaRPr lang="en-US" sz="3200" dirty="0"/>
          </a:p>
        </p:txBody>
      </p:sp>
      <p:pic>
        <p:nvPicPr>
          <p:cNvPr id="4" name="Picture 3" descr="mechanism.tiff"/>
          <p:cNvPicPr>
            <a:picLocks noChangeAspect="1"/>
          </p:cNvPicPr>
          <p:nvPr/>
        </p:nvPicPr>
        <p:blipFill rotWithShape="1">
          <a:blip r:embed="rId3">
            <a:extLst>
              <a:ext uri="{28A0092B-C50C-407E-A947-70E740481C1C}">
                <a14:useLocalDpi xmlns:a14="http://schemas.microsoft.com/office/drawing/2010/main" val="0"/>
              </a:ext>
            </a:extLst>
          </a:blip>
          <a:srcRect l="4027" t="5660" r="5000"/>
          <a:stretch/>
        </p:blipFill>
        <p:spPr>
          <a:xfrm>
            <a:off x="1310918" y="1620443"/>
            <a:ext cx="5547794" cy="3989330"/>
          </a:xfrm>
          <a:prstGeom prst="rect">
            <a:avLst/>
          </a:prstGeom>
        </p:spPr>
      </p:pic>
      <p:sp>
        <p:nvSpPr>
          <p:cNvPr id="5" name="TextBox 4"/>
          <p:cNvSpPr txBox="1"/>
          <p:nvPr/>
        </p:nvSpPr>
        <p:spPr>
          <a:xfrm>
            <a:off x="1474119" y="6048573"/>
            <a:ext cx="2079178" cy="307777"/>
          </a:xfrm>
          <a:prstGeom prst="rect">
            <a:avLst/>
          </a:prstGeom>
          <a:noFill/>
        </p:spPr>
        <p:txBody>
          <a:bodyPr wrap="none" rtlCol="0">
            <a:spAutoFit/>
          </a:bodyPr>
          <a:lstStyle/>
          <a:p>
            <a:r>
              <a:rPr lang="en-US" sz="1400" i="1" dirty="0" err="1" smtClean="0">
                <a:latin typeface="Helvetica"/>
                <a:cs typeface="Helvetica"/>
              </a:rPr>
              <a:t>Seikya</a:t>
            </a:r>
            <a:r>
              <a:rPr lang="en-US" sz="1400" i="1" dirty="0" smtClean="0">
                <a:latin typeface="Helvetica"/>
                <a:cs typeface="Helvetica"/>
              </a:rPr>
              <a:t> and </a:t>
            </a:r>
            <a:r>
              <a:rPr lang="en-US" sz="1400" i="1" dirty="0" err="1" smtClean="0">
                <a:latin typeface="Helvetica"/>
                <a:cs typeface="Helvetica"/>
              </a:rPr>
              <a:t>Zaret</a:t>
            </a:r>
            <a:r>
              <a:rPr lang="en-US" sz="1400" i="1" dirty="0" smtClean="0">
                <a:latin typeface="Helvetica"/>
                <a:cs typeface="Helvetica"/>
              </a:rPr>
              <a:t>, 2007</a:t>
            </a:r>
          </a:p>
        </p:txBody>
      </p:sp>
      <p:sp>
        <p:nvSpPr>
          <p:cNvPr id="6" name="Rectangle 5"/>
          <p:cNvSpPr/>
          <p:nvPr/>
        </p:nvSpPr>
        <p:spPr>
          <a:xfrm>
            <a:off x="4234420" y="1482667"/>
            <a:ext cx="3774030" cy="20138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378003" y="3380856"/>
            <a:ext cx="3774030" cy="24268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553297" y="6047084"/>
            <a:ext cx="2338664" cy="307777"/>
          </a:xfrm>
          <a:prstGeom prst="rect">
            <a:avLst/>
          </a:prstGeom>
          <a:noFill/>
        </p:spPr>
        <p:txBody>
          <a:bodyPr wrap="none" rtlCol="0">
            <a:spAutoFit/>
          </a:bodyPr>
          <a:lstStyle/>
          <a:p>
            <a:r>
              <a:rPr lang="en-US" sz="1400" i="1" dirty="0" smtClean="0">
                <a:latin typeface="Helvetica"/>
                <a:cs typeface="Helvetica"/>
              </a:rPr>
              <a:t>Zhang and Emmons, 2002</a:t>
            </a:r>
          </a:p>
        </p:txBody>
      </p:sp>
      <p:sp>
        <p:nvSpPr>
          <p:cNvPr id="10" name="TextBox 9"/>
          <p:cNvSpPr txBox="1"/>
          <p:nvPr/>
        </p:nvSpPr>
        <p:spPr>
          <a:xfrm>
            <a:off x="5891961" y="6048573"/>
            <a:ext cx="1380581" cy="307777"/>
          </a:xfrm>
          <a:prstGeom prst="rect">
            <a:avLst/>
          </a:prstGeom>
          <a:noFill/>
        </p:spPr>
        <p:txBody>
          <a:bodyPr wrap="none" rtlCol="0">
            <a:spAutoFit/>
          </a:bodyPr>
          <a:lstStyle/>
          <a:p>
            <a:r>
              <a:rPr lang="en-US" sz="1400" i="1" dirty="0" err="1" smtClean="0">
                <a:latin typeface="Helvetica"/>
                <a:cs typeface="Helvetica"/>
              </a:rPr>
              <a:t>Cai</a:t>
            </a:r>
            <a:r>
              <a:rPr lang="en-US" sz="1400" i="1" dirty="0" smtClean="0">
                <a:latin typeface="Helvetica"/>
                <a:cs typeface="Helvetica"/>
              </a:rPr>
              <a:t> et al, 2003</a:t>
            </a:r>
          </a:p>
        </p:txBody>
      </p:sp>
      <p:sp>
        <p:nvSpPr>
          <p:cNvPr id="8" name="Slide Number Placeholder 7"/>
          <p:cNvSpPr>
            <a:spLocks noGrp="1"/>
          </p:cNvSpPr>
          <p:nvPr>
            <p:ph type="sldNum" sz="quarter" idx="12"/>
          </p:nvPr>
        </p:nvSpPr>
        <p:spPr/>
        <p:txBody>
          <a:bodyPr/>
          <a:lstStyle/>
          <a:p>
            <a:fld id="{818D74A5-6B21-7D43-AA42-06463E0BF38B}" type="slidenum">
              <a:rPr lang="en-US" smtClean="0"/>
              <a:t>7</a:t>
            </a:fld>
            <a:endParaRPr lang="en-US"/>
          </a:p>
        </p:txBody>
      </p:sp>
      <p:sp>
        <p:nvSpPr>
          <p:cNvPr id="11" name="TextBox 10"/>
          <p:cNvSpPr txBox="1"/>
          <p:nvPr/>
        </p:nvSpPr>
        <p:spPr>
          <a:xfrm>
            <a:off x="1474119" y="6354861"/>
            <a:ext cx="3271729" cy="338554"/>
          </a:xfrm>
          <a:prstGeom prst="rect">
            <a:avLst/>
          </a:prstGeom>
          <a:noFill/>
        </p:spPr>
        <p:txBody>
          <a:bodyPr wrap="none" rtlCol="0">
            <a:spAutoFit/>
          </a:bodyPr>
          <a:lstStyle/>
          <a:p>
            <a:r>
              <a:rPr lang="en-US" sz="1600" i="1" dirty="0" smtClean="0"/>
              <a:t>Figures </a:t>
            </a:r>
            <a:r>
              <a:rPr lang="en-US" sz="1600" i="1" dirty="0" err="1" smtClean="0"/>
              <a:t>Turki-Judeh</a:t>
            </a:r>
            <a:r>
              <a:rPr lang="en-US" sz="1600" i="1" dirty="0" smtClean="0"/>
              <a:t> and </a:t>
            </a:r>
            <a:r>
              <a:rPr lang="en-US" sz="1600" i="1" dirty="0" err="1" smtClean="0"/>
              <a:t>Courey</a:t>
            </a:r>
            <a:r>
              <a:rPr lang="en-US" sz="1600" i="1" dirty="0" smtClean="0"/>
              <a:t>, 2012</a:t>
            </a:r>
            <a:endParaRPr lang="en-US" sz="1600" i="1" dirty="0"/>
          </a:p>
        </p:txBody>
      </p:sp>
    </p:spTree>
    <p:extLst>
      <p:ext uri="{BB962C8B-B14F-4D97-AF65-F5344CB8AC3E}">
        <p14:creationId xmlns:p14="http://schemas.microsoft.com/office/powerpoint/2010/main" val="277159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26 at 8.30.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92" y="4756478"/>
            <a:ext cx="3558419" cy="1845881"/>
          </a:xfrm>
          <a:prstGeom prst="rect">
            <a:avLst/>
          </a:prstGeom>
        </p:spPr>
      </p:pic>
      <p:sp>
        <p:nvSpPr>
          <p:cNvPr id="2" name="Title 1"/>
          <p:cNvSpPr>
            <a:spLocks noGrp="1"/>
          </p:cNvSpPr>
          <p:nvPr>
            <p:ph type="title"/>
          </p:nvPr>
        </p:nvSpPr>
        <p:spPr/>
        <p:txBody>
          <a:bodyPr>
            <a:normAutofit/>
          </a:bodyPr>
          <a:lstStyle/>
          <a:p>
            <a:r>
              <a:rPr lang="en-US" sz="3200" dirty="0" smtClean="0"/>
              <a:t>Groucho/TLE family proteins are highly conserved throughout metazoans</a:t>
            </a:r>
            <a:endParaRPr lang="en-US" sz="3200" dirty="0"/>
          </a:p>
        </p:txBody>
      </p:sp>
      <p:pic>
        <p:nvPicPr>
          <p:cNvPr id="7" name="Picture 6" descr="Screen Shot 2013-05-29 at 1.25.38 AM.png"/>
          <p:cNvPicPr>
            <a:picLocks noChangeAspect="1"/>
          </p:cNvPicPr>
          <p:nvPr/>
        </p:nvPicPr>
        <p:blipFill rotWithShape="1">
          <a:blip r:embed="rId4">
            <a:extLst>
              <a:ext uri="{28A0092B-C50C-407E-A947-70E740481C1C}">
                <a14:useLocalDpi xmlns:a14="http://schemas.microsoft.com/office/drawing/2010/main" val="0"/>
              </a:ext>
            </a:extLst>
          </a:blip>
          <a:srcRect b="57781"/>
          <a:stretch/>
        </p:blipFill>
        <p:spPr>
          <a:xfrm>
            <a:off x="1228986" y="2287751"/>
            <a:ext cx="6003256" cy="1821606"/>
          </a:xfrm>
          <a:prstGeom prst="rect">
            <a:avLst/>
          </a:prstGeom>
        </p:spPr>
      </p:pic>
      <p:sp>
        <p:nvSpPr>
          <p:cNvPr id="14" name="Line Callout 2 (Border and Accent Bar) 13"/>
          <p:cNvSpPr/>
          <p:nvPr/>
        </p:nvSpPr>
        <p:spPr>
          <a:xfrm>
            <a:off x="6788699" y="1611237"/>
            <a:ext cx="1898101" cy="676514"/>
          </a:xfrm>
          <a:prstGeom prst="accentBorderCallout2">
            <a:avLst>
              <a:gd name="adj1" fmla="val 18750"/>
              <a:gd name="adj2" fmla="val -8333"/>
              <a:gd name="adj3" fmla="val 18750"/>
              <a:gd name="adj4" fmla="val -16667"/>
              <a:gd name="adj5" fmla="val 124610"/>
              <a:gd name="adj6" fmla="val -46667"/>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Repressor Interaction</a:t>
            </a:r>
            <a:endParaRPr lang="en-US" dirty="0"/>
          </a:p>
        </p:txBody>
      </p:sp>
      <p:sp>
        <p:nvSpPr>
          <p:cNvPr id="17" name="Line Callout 2 (Border and Accent Bar) 16"/>
          <p:cNvSpPr/>
          <p:nvPr/>
        </p:nvSpPr>
        <p:spPr>
          <a:xfrm flipH="1">
            <a:off x="184092" y="1611237"/>
            <a:ext cx="1898101" cy="676514"/>
          </a:xfrm>
          <a:prstGeom prst="accentBorderCallout2">
            <a:avLst>
              <a:gd name="adj1" fmla="val 18750"/>
              <a:gd name="adj2" fmla="val -8333"/>
              <a:gd name="adj3" fmla="val 18750"/>
              <a:gd name="adj4" fmla="val -16667"/>
              <a:gd name="adj5" fmla="val 124610"/>
              <a:gd name="adj6" fmla="val -46667"/>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Oligomerization</a:t>
            </a:r>
            <a:endParaRPr lang="en-US" dirty="0"/>
          </a:p>
        </p:txBody>
      </p:sp>
      <p:sp>
        <p:nvSpPr>
          <p:cNvPr id="18" name="Rectangle 17"/>
          <p:cNvSpPr/>
          <p:nvPr/>
        </p:nvSpPr>
        <p:spPr>
          <a:xfrm>
            <a:off x="3318263" y="1611237"/>
            <a:ext cx="1556716" cy="67651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t>Regulation</a:t>
            </a:r>
          </a:p>
          <a:p>
            <a:pPr algn="ctr"/>
            <a:r>
              <a:rPr lang="en-US" sz="1400" dirty="0" smtClean="0"/>
              <a:t>Protein interaction</a:t>
            </a:r>
            <a:endParaRPr lang="en-US" sz="1400" dirty="0"/>
          </a:p>
        </p:txBody>
      </p:sp>
      <p:pic>
        <p:nvPicPr>
          <p:cNvPr id="9" name="Picture 8" descr="Screen Shot 2013-05-29 at 1.25.38 AM.png"/>
          <p:cNvPicPr>
            <a:picLocks noChangeAspect="1"/>
          </p:cNvPicPr>
          <p:nvPr/>
        </p:nvPicPr>
        <p:blipFill rotWithShape="1">
          <a:blip r:embed="rId4">
            <a:extLst>
              <a:ext uri="{28A0092B-C50C-407E-A947-70E740481C1C}">
                <a14:useLocalDpi xmlns:a14="http://schemas.microsoft.com/office/drawing/2010/main" val="0"/>
              </a:ext>
            </a:extLst>
          </a:blip>
          <a:srcRect t="42051" r="55616" b="39489"/>
          <a:stretch/>
        </p:blipFill>
        <p:spPr>
          <a:xfrm>
            <a:off x="1228986" y="4281714"/>
            <a:ext cx="2664471" cy="796471"/>
          </a:xfrm>
          <a:prstGeom prst="rect">
            <a:avLst/>
          </a:prstGeom>
        </p:spPr>
      </p:pic>
      <p:pic>
        <p:nvPicPr>
          <p:cNvPr id="6" name="Picture 5" descr="Screen Shot 2015-03-02 at 7.14.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4979" y="4281714"/>
            <a:ext cx="2306579" cy="2343727"/>
          </a:xfrm>
          <a:prstGeom prst="rect">
            <a:avLst/>
          </a:prstGeom>
        </p:spPr>
      </p:pic>
      <p:sp>
        <p:nvSpPr>
          <p:cNvPr id="3" name="Slide Number Placeholder 2"/>
          <p:cNvSpPr>
            <a:spLocks noGrp="1"/>
          </p:cNvSpPr>
          <p:nvPr>
            <p:ph type="sldNum" sz="quarter" idx="12"/>
          </p:nvPr>
        </p:nvSpPr>
        <p:spPr/>
        <p:txBody>
          <a:bodyPr/>
          <a:lstStyle/>
          <a:p>
            <a:fld id="{818D74A5-6B21-7D43-AA42-06463E0BF38B}" type="slidenum">
              <a:rPr lang="en-US" smtClean="0"/>
              <a:t>8</a:t>
            </a:fld>
            <a:endParaRPr lang="en-US"/>
          </a:p>
        </p:txBody>
      </p:sp>
    </p:spTree>
    <p:extLst>
      <p:ext uri="{BB962C8B-B14F-4D97-AF65-F5344CB8AC3E}">
        <p14:creationId xmlns:p14="http://schemas.microsoft.com/office/powerpoint/2010/main" val="650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cintosh HD:Users:wiamtj:Desktop:Figure of Results for Paper FInal alteration in orientation:Figure 1.tif"/>
          <p:cNvPicPr>
            <a:picLocks noChangeAspect="1"/>
          </p:cNvPicPr>
          <p:nvPr/>
        </p:nvPicPr>
        <p:blipFill rotWithShape="1">
          <a:blip r:embed="rId3" cstate="email">
            <a:extLst>
              <a:ext uri="{28A0092B-C50C-407E-A947-70E740481C1C}">
                <a14:useLocalDpi xmlns:a14="http://schemas.microsoft.com/office/drawing/2010/main"/>
              </a:ext>
            </a:extLst>
          </a:blip>
          <a:srcRect l="3488" r="17644" b="84190"/>
          <a:stretch/>
        </p:blipFill>
        <p:spPr bwMode="auto">
          <a:xfrm>
            <a:off x="762001" y="5045541"/>
            <a:ext cx="5791200" cy="1347561"/>
          </a:xfrm>
          <a:prstGeom prst="rect">
            <a:avLst/>
          </a:prstGeom>
          <a:noFill/>
          <a:ln>
            <a:noFill/>
          </a:ln>
        </p:spPr>
      </p:pic>
      <p:pic>
        <p:nvPicPr>
          <p:cNvPr id="6" name="Picture 5" descr="wiam_qrtpc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93800"/>
            <a:ext cx="8001000" cy="3889841"/>
          </a:xfrm>
          <a:prstGeom prst="rect">
            <a:avLst/>
          </a:prstGeom>
        </p:spPr>
      </p:pic>
      <p:sp>
        <p:nvSpPr>
          <p:cNvPr id="8" name="TextBox 7"/>
          <p:cNvSpPr txBox="1"/>
          <p:nvPr/>
        </p:nvSpPr>
        <p:spPr>
          <a:xfrm>
            <a:off x="6629400" y="5853211"/>
            <a:ext cx="2359528" cy="307777"/>
          </a:xfrm>
          <a:prstGeom prst="rect">
            <a:avLst/>
          </a:prstGeom>
          <a:noFill/>
        </p:spPr>
        <p:txBody>
          <a:bodyPr wrap="none" rtlCol="0">
            <a:spAutoFit/>
          </a:bodyPr>
          <a:lstStyle/>
          <a:p>
            <a:r>
              <a:rPr lang="en-US" sz="1400" dirty="0" err="1" smtClean="0"/>
              <a:t>Turki-Judeh</a:t>
            </a:r>
            <a:r>
              <a:rPr lang="en-US" sz="1400" dirty="0" smtClean="0"/>
              <a:t> and Courey, 2012</a:t>
            </a:r>
            <a:endParaRPr lang="en-US" sz="1400" dirty="0"/>
          </a:p>
        </p:txBody>
      </p:sp>
      <p:sp>
        <p:nvSpPr>
          <p:cNvPr id="2" name="Title 1"/>
          <p:cNvSpPr>
            <a:spLocks noGrp="1"/>
          </p:cNvSpPr>
          <p:nvPr>
            <p:ph type="title"/>
          </p:nvPr>
        </p:nvSpPr>
        <p:spPr>
          <a:xfrm>
            <a:off x="457200" y="152400"/>
            <a:ext cx="8229600" cy="1143000"/>
          </a:xfrm>
        </p:spPr>
        <p:txBody>
          <a:bodyPr>
            <a:normAutofit fontScale="90000"/>
          </a:bodyPr>
          <a:lstStyle/>
          <a:p>
            <a:r>
              <a:rPr lang="en-US" sz="3200" dirty="0" smtClean="0"/>
              <a:t>The central regions of </a:t>
            </a:r>
            <a:r>
              <a:rPr lang="en-US" sz="3200" dirty="0" err="1" smtClean="0"/>
              <a:t>Gro</a:t>
            </a:r>
            <a:r>
              <a:rPr lang="en-US" sz="3200" dirty="0"/>
              <a:t> </a:t>
            </a:r>
            <a:r>
              <a:rPr lang="en-US" sz="3200" dirty="0" smtClean="0"/>
              <a:t>have roles in repression, </a:t>
            </a:r>
            <a:r>
              <a:rPr lang="en-US" sz="3200" dirty="0" err="1" smtClean="0"/>
              <a:t>Gro</a:t>
            </a:r>
            <a:r>
              <a:rPr lang="en-US" sz="3200" dirty="0" smtClean="0"/>
              <a:t> down-regulation, and target specificity</a:t>
            </a:r>
            <a:endParaRPr lang="en-US" sz="3200" dirty="0"/>
          </a:p>
        </p:txBody>
      </p:sp>
      <p:sp>
        <p:nvSpPr>
          <p:cNvPr id="3" name="Slide Number Placeholder 2"/>
          <p:cNvSpPr>
            <a:spLocks noGrp="1"/>
          </p:cNvSpPr>
          <p:nvPr>
            <p:ph type="sldNum" sz="quarter" idx="12"/>
          </p:nvPr>
        </p:nvSpPr>
        <p:spPr/>
        <p:txBody>
          <a:bodyPr/>
          <a:lstStyle/>
          <a:p>
            <a:fld id="{818D74A5-6B21-7D43-AA42-06463E0BF38B}" type="slidenum">
              <a:rPr lang="en-US" smtClean="0"/>
              <a:t>9</a:t>
            </a:fld>
            <a:endParaRPr lang="en-US"/>
          </a:p>
        </p:txBody>
      </p:sp>
    </p:spTree>
    <p:extLst>
      <p:ext uri="{BB962C8B-B14F-4D97-AF65-F5344CB8AC3E}">
        <p14:creationId xmlns:p14="http://schemas.microsoft.com/office/powerpoint/2010/main" val="22808516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37329</TotalTime>
  <Words>1498</Words>
  <Application>Microsoft Macintosh PowerPoint</Application>
  <PresentationFormat>On-screen Show (4:3)</PresentationFormat>
  <Paragraphs>364</Paragraphs>
  <Slides>34</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Calibri</vt:lpstr>
      <vt:lpstr>Cambria</vt:lpstr>
      <vt:lpstr>Comic Sans MS</vt:lpstr>
      <vt:lpstr>Helvetica</vt:lpstr>
      <vt:lpstr>ＭＳ Ｐゴシック</vt:lpstr>
      <vt:lpstr>Papyrus</vt:lpstr>
      <vt:lpstr>Arial</vt:lpstr>
      <vt:lpstr>Office Theme</vt:lpstr>
      <vt:lpstr>Temporal Analysis of Groucho Mediated Gene Regulation in the Drosophila Embryo</vt:lpstr>
      <vt:lpstr>Overview</vt:lpstr>
      <vt:lpstr>Groucho (Gro)             Groucho Marx</vt:lpstr>
      <vt:lpstr>PowerPoint Presentation</vt:lpstr>
      <vt:lpstr>PowerPoint Presentation</vt:lpstr>
      <vt:lpstr>Groucho is required by many different DNA-bound repressors</vt:lpstr>
      <vt:lpstr>There is evidence for multiple mechanisms of Gro mediated repression</vt:lpstr>
      <vt:lpstr>Groucho/TLE family proteins are highly conserved throughout metazoans</vt:lpstr>
      <vt:lpstr>The central regions of Gro have roles in repression, Gro down-regulation, and target specificity</vt:lpstr>
      <vt:lpstr>Overview</vt:lpstr>
      <vt:lpstr>Genomic scale analysis will provide significant insight into Groucho’s functions in early fly development</vt:lpstr>
      <vt:lpstr>Perturbation of Groucho expression results in the misregulation of hundreds of genes</vt:lpstr>
      <vt:lpstr>PowerPoint Presentation</vt:lpstr>
      <vt:lpstr>RNA-seq suggests Gro is a dedicated repressor in Drosophila</vt:lpstr>
      <vt:lpstr>Putative Groucho target genes are enriched for developmentally-regulated TFs</vt:lpstr>
      <vt:lpstr>Nascent-seq provides a more accurate measurement of transcription rates in dynamic systems</vt:lpstr>
      <vt:lpstr>Nascent-seq reveals differences in mRNA abundance and transcription rates</vt:lpstr>
      <vt:lpstr>Overview</vt:lpstr>
      <vt:lpstr>Groucho recruitment is more dynamic during early developmental stages</vt:lpstr>
      <vt:lpstr>Groucho localizes to both enhancer and TSS elements of multiple Capicua-regulated genes</vt:lpstr>
      <vt:lpstr>Groucho localizes to both enhancer and TSS elements of multiple Capicua-regulated genes</vt:lpstr>
      <vt:lpstr>Groucho enrichment at TSS supports its role as a long- and short-range repressor</vt:lpstr>
      <vt:lpstr>Groucho spreading is not an obligate feature of repression</vt:lpstr>
      <vt:lpstr>“Active” Groucho binding regions are enriched upstream and inside of genes</vt:lpstr>
      <vt:lpstr>Groucho regulated genes are enriched for stalled PolII</vt:lpstr>
      <vt:lpstr>Summary</vt:lpstr>
      <vt:lpstr>Acknowledgements</vt:lpstr>
      <vt:lpstr>Early Groucho binding regions are enriched for Zelda sequence motifs</vt:lpstr>
      <vt:lpstr>Genes with adjacent Groucho binding sites are enriched for putative Gro repression</vt:lpstr>
      <vt:lpstr>PowerPoint Presentation</vt:lpstr>
      <vt:lpstr>Clustering of misregulated genes reveals multiple regulatory paradigms</vt:lpstr>
      <vt:lpstr>PowerPoint Presentation</vt:lpstr>
      <vt:lpstr>PowerPoint Presentation</vt:lpstr>
      <vt:lpstr>PowerPoint Presentation</vt:lpstr>
    </vt:vector>
  </TitlesOfParts>
  <Company>UCLA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Chambers</dc:creator>
  <cp:lastModifiedBy>Michael Chambers</cp:lastModifiedBy>
  <cp:revision>114</cp:revision>
  <dcterms:created xsi:type="dcterms:W3CDTF">2015-02-24T21:07:59Z</dcterms:created>
  <dcterms:modified xsi:type="dcterms:W3CDTF">2015-08-26T19:16:49Z</dcterms:modified>
</cp:coreProperties>
</file>